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Happy Font TH" charset="1" panose="02000503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jpe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03.png" Type="http://schemas.openxmlformats.org/officeDocument/2006/relationships/image"/><Relationship Id="rId5" Target="../media/image104.png" Type="http://schemas.openxmlformats.org/officeDocument/2006/relationships/image"/><Relationship Id="rId6"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 Id="rId6" Target="../media/image107.png" Type="http://schemas.openxmlformats.org/officeDocument/2006/relationships/image"/><Relationship Id="rId7" Target="../media/image108.png" Type="http://schemas.openxmlformats.org/officeDocument/2006/relationships/image"/><Relationship Id="rId8" Target="../media/image109.png" Type="http://schemas.openxmlformats.org/officeDocument/2006/relationships/image"/><Relationship Id="rId9"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png" Type="http://schemas.openxmlformats.org/officeDocument/2006/relationships/image"/><Relationship Id="rId2" Target="../media/image110.png" Type="http://schemas.openxmlformats.org/officeDocument/2006/relationships/image"/><Relationship Id="rId3" Target="../media/image111.svg" Type="http://schemas.openxmlformats.org/officeDocument/2006/relationships/image"/><Relationship Id="rId4" Target="../media/image112.png" Type="http://schemas.openxmlformats.org/officeDocument/2006/relationships/image"/><Relationship Id="rId5" Target="../media/image113.svg" Type="http://schemas.openxmlformats.org/officeDocument/2006/relationships/image"/><Relationship Id="rId6" Target="../media/image95.png" Type="http://schemas.openxmlformats.org/officeDocument/2006/relationships/image"/><Relationship Id="rId7" Target="../media/image96.svg" Type="http://schemas.openxmlformats.org/officeDocument/2006/relationships/image"/><Relationship Id="rId8" Target="../media/image114.png" Type="http://schemas.openxmlformats.org/officeDocument/2006/relationships/image"/><Relationship Id="rId9" Target="../media/image1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17.png" Type="http://schemas.openxmlformats.org/officeDocument/2006/relationships/image"/><Relationship Id="rId5" Target="../media/image118.png" Type="http://schemas.openxmlformats.org/officeDocument/2006/relationships/image"/><Relationship Id="rId6"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19.png" Type="http://schemas.openxmlformats.org/officeDocument/2006/relationships/image"/><Relationship Id="rId5" Target="../media/image120.png" Type="http://schemas.openxmlformats.org/officeDocument/2006/relationships/image"/><Relationship Id="rId6"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21.png" Type="http://schemas.openxmlformats.org/officeDocument/2006/relationships/image"/><Relationship Id="rId5" Target="../media/image122.png" Type="http://schemas.openxmlformats.org/officeDocument/2006/relationships/image"/><Relationship Id="rId6"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23.png" Type="http://schemas.openxmlformats.org/officeDocument/2006/relationships/image"/><Relationship Id="rId5" Target="../media/image124.svg" Type="http://schemas.openxmlformats.org/officeDocument/2006/relationships/image"/><Relationship Id="rId6" Target="../media/image125.png" Type="http://schemas.openxmlformats.org/officeDocument/2006/relationships/image"/><Relationship Id="rId7" Target="../media/image126.png" Type="http://schemas.openxmlformats.org/officeDocument/2006/relationships/image"/><Relationship Id="rId8"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27.png" Type="http://schemas.openxmlformats.org/officeDocument/2006/relationships/image"/><Relationship Id="rId15" Target="../media/image128.svg" Type="http://schemas.openxmlformats.org/officeDocument/2006/relationships/image"/><Relationship Id="rId16" Target="../media/image1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5.png" Type="http://schemas.openxmlformats.org/officeDocument/2006/relationships/image"/><Relationship Id="rId11" Target="../media/image136.svg" Type="http://schemas.openxmlformats.org/officeDocument/2006/relationships/image"/><Relationship Id="rId12" Target="../media/image137.png" Type="http://schemas.openxmlformats.org/officeDocument/2006/relationships/image"/><Relationship Id="rId13" Target="../media/image138.svg" Type="http://schemas.openxmlformats.org/officeDocument/2006/relationships/image"/><Relationship Id="rId14" Target="../media/image7.png" Type="http://schemas.openxmlformats.org/officeDocument/2006/relationships/image"/><Relationship Id="rId15" Target="../media/image8.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3.png" Type="http://schemas.openxmlformats.org/officeDocument/2006/relationships/image"/><Relationship Id="rId19" Target="../media/image4.svg" Type="http://schemas.openxmlformats.org/officeDocument/2006/relationships/image"/><Relationship Id="rId2" Target="../media/image53.png" Type="http://schemas.openxmlformats.org/officeDocument/2006/relationships/image"/><Relationship Id="rId20" Target="../media/image15.png" Type="http://schemas.openxmlformats.org/officeDocument/2006/relationships/image"/><Relationship Id="rId21" Target="../media/image16.svg" Type="http://schemas.openxmlformats.org/officeDocument/2006/relationships/image"/><Relationship Id="rId22" Target="../media/image9.png" Type="http://schemas.openxmlformats.org/officeDocument/2006/relationships/image"/><Relationship Id="rId23" Target="../media/image10.svg" Type="http://schemas.openxmlformats.org/officeDocument/2006/relationships/image"/><Relationship Id="rId24" Target="../media/image69.png" Type="http://schemas.openxmlformats.org/officeDocument/2006/relationships/image"/><Relationship Id="rId25" Target="../media/image70.svg" Type="http://schemas.openxmlformats.org/officeDocument/2006/relationships/image"/><Relationship Id="rId26" Target="../media/image139.png" Type="http://schemas.openxmlformats.org/officeDocument/2006/relationships/image"/><Relationship Id="rId27" Target="../media/image140.svg" Type="http://schemas.openxmlformats.org/officeDocument/2006/relationships/image"/><Relationship Id="rId28" Target="../media/image141.png" Type="http://schemas.openxmlformats.org/officeDocument/2006/relationships/image"/><Relationship Id="rId29" Target="../media/image142.svg" Type="http://schemas.openxmlformats.org/officeDocument/2006/relationships/image"/><Relationship Id="rId3" Target="../media/image54.svg" Type="http://schemas.openxmlformats.org/officeDocument/2006/relationships/image"/><Relationship Id="rId30" Target="../media/image11.png" Type="http://schemas.openxmlformats.org/officeDocument/2006/relationships/image"/><Relationship Id="rId4" Target="../media/image129.png" Type="http://schemas.openxmlformats.org/officeDocument/2006/relationships/image"/><Relationship Id="rId5" Target="../media/image130.svg" Type="http://schemas.openxmlformats.org/officeDocument/2006/relationships/image"/><Relationship Id="rId6" Target="../media/image131.png" Type="http://schemas.openxmlformats.org/officeDocument/2006/relationships/image"/><Relationship Id="rId7" Target="../media/image132.svg" Type="http://schemas.openxmlformats.org/officeDocument/2006/relationships/image"/><Relationship Id="rId8" Target="../media/image133.png" Type="http://schemas.openxmlformats.org/officeDocument/2006/relationships/image"/><Relationship Id="rId9" Target="../media/image13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43.png" Type="http://schemas.openxmlformats.org/officeDocument/2006/relationships/image"/><Relationship Id="rId15" Target="../media/image144.svg" Type="http://schemas.openxmlformats.org/officeDocument/2006/relationships/image"/><Relationship Id="rId16" Target="../media/image1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13.png" Type="http://schemas.openxmlformats.org/officeDocument/2006/relationships/image"/><Relationship Id="rId19" Target="../media/image14.svg" Type="http://schemas.openxmlformats.org/officeDocument/2006/relationships/image"/><Relationship Id="rId2" Target="../media/image17.png" Type="http://schemas.openxmlformats.org/officeDocument/2006/relationships/image"/><Relationship Id="rId20" Target="../media/image9.png" Type="http://schemas.openxmlformats.org/officeDocument/2006/relationships/image"/><Relationship Id="rId21" Target="../media/image10.svg" Type="http://schemas.openxmlformats.org/officeDocument/2006/relationships/image"/><Relationship Id="rId22" Target="../media/image11.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29.png" Type="http://schemas.openxmlformats.org/officeDocument/2006/relationships/image"/><Relationship Id="rId20" Target="../media/image41.png" Type="http://schemas.openxmlformats.org/officeDocument/2006/relationships/image"/><Relationship Id="rId21" Target="../media/image42.svg" Type="http://schemas.openxmlformats.org/officeDocument/2006/relationships/image"/><Relationship Id="rId22" Target="../media/image43.png" Type="http://schemas.openxmlformats.org/officeDocument/2006/relationships/image"/><Relationship Id="rId23" Target="../media/image44.svg" Type="http://schemas.openxmlformats.org/officeDocument/2006/relationships/image"/><Relationship Id="rId24" Target="../media/image45.png" Type="http://schemas.openxmlformats.org/officeDocument/2006/relationships/image"/><Relationship Id="rId25" Target="../media/image46.svg" Type="http://schemas.openxmlformats.org/officeDocument/2006/relationships/image"/><Relationship Id="rId26" Target="../media/image11.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1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18" Target="../media/image3.png" Type="http://schemas.openxmlformats.org/officeDocument/2006/relationships/image"/><Relationship Id="rId19" Target="../media/image4.svg" Type="http://schemas.openxmlformats.org/officeDocument/2006/relationships/image"/><Relationship Id="rId2" Target="../media/image55.png" Type="http://schemas.openxmlformats.org/officeDocument/2006/relationships/image"/><Relationship Id="rId20" Target="../media/image27.png" Type="http://schemas.openxmlformats.org/officeDocument/2006/relationships/image"/><Relationship Id="rId21" Target="../media/image28.svg" Type="http://schemas.openxmlformats.org/officeDocument/2006/relationships/image"/><Relationship Id="rId22" Target="../media/image41.png" Type="http://schemas.openxmlformats.org/officeDocument/2006/relationships/image"/><Relationship Id="rId23" Target="../media/image42.svg" Type="http://schemas.openxmlformats.org/officeDocument/2006/relationships/image"/><Relationship Id="rId24" Target="../media/image9.png" Type="http://schemas.openxmlformats.org/officeDocument/2006/relationships/image"/><Relationship Id="rId25" Target="../media/image10.svg" Type="http://schemas.openxmlformats.org/officeDocument/2006/relationships/image"/><Relationship Id="rId26" Target="../media/image69.png" Type="http://schemas.openxmlformats.org/officeDocument/2006/relationships/image"/><Relationship Id="rId27" Target="../media/image70.svg" Type="http://schemas.openxmlformats.org/officeDocument/2006/relationships/image"/><Relationship Id="rId28" Target="../media/image71.png" Type="http://schemas.openxmlformats.org/officeDocument/2006/relationships/image"/><Relationship Id="rId29" Target="../media/image72.svg" Type="http://schemas.openxmlformats.org/officeDocument/2006/relationships/image"/><Relationship Id="rId3" Target="../media/image56.svg" Type="http://schemas.openxmlformats.org/officeDocument/2006/relationships/image"/><Relationship Id="rId30" Target="../media/image11.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7.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85.png" Type="http://schemas.openxmlformats.org/officeDocument/2006/relationships/image"/><Relationship Id="rId25" Target="../media/image11.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11.png" Type="http://schemas.openxmlformats.org/officeDocument/2006/relationships/image"/><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99.png" Type="http://schemas.openxmlformats.org/officeDocument/2006/relationships/image"/><Relationship Id="rId7" Target="../media/image100.png" Type="http://schemas.openxmlformats.org/officeDocument/2006/relationships/image"/><Relationship Id="rId8"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01.png" Type="http://schemas.openxmlformats.org/officeDocument/2006/relationships/image"/><Relationship Id="rId5" Target="../media/image102.png" Type="http://schemas.openxmlformats.org/officeDocument/2006/relationships/image"/><Relationship Id="rId6"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739611">
            <a:off x="5270879" y="3904954"/>
            <a:ext cx="4056980" cy="1042088"/>
          </a:xfrm>
          <a:prstGeom prst="rect">
            <a:avLst/>
          </a:prstGeom>
        </p:spPr>
        <p:txBody>
          <a:bodyPr anchor="t" rtlCol="false" tIns="0" lIns="0" bIns="0" rIns="0">
            <a:spAutoFit/>
          </a:bodyPr>
          <a:lstStyle/>
          <a:p>
            <a:pPr algn="l">
              <a:lnSpc>
                <a:spcPts val="7798"/>
              </a:lnSpc>
            </a:pPr>
            <a:r>
              <a:rPr lang="en-US" sz="9999" spc="-878">
                <a:solidFill>
                  <a:srgbClr val="0390A7"/>
                </a:solidFill>
                <a:latin typeface="Happy Font TH"/>
                <a:ea typeface="Happy Font TH"/>
                <a:cs typeface="Happy Font TH"/>
                <a:sym typeface="Happy Font TH"/>
              </a:rPr>
              <a:t>System</a:t>
            </a:r>
          </a:p>
          <a:p>
            <a:pPr algn="l">
              <a:lnSpc>
                <a:spcPts val="7798"/>
              </a:lnSpc>
            </a:pPr>
          </a:p>
        </p:txBody>
      </p:sp>
      <p:sp>
        <p:nvSpPr>
          <p:cNvPr name="TextBox 3" id="3"/>
          <p:cNvSpPr txBox="true"/>
          <p:nvPr/>
        </p:nvSpPr>
        <p:spPr>
          <a:xfrm rot="-473251">
            <a:off x="1041140" y="1683147"/>
            <a:ext cx="11940259" cy="3272741"/>
          </a:xfrm>
          <a:prstGeom prst="rect">
            <a:avLst/>
          </a:prstGeom>
        </p:spPr>
        <p:txBody>
          <a:bodyPr anchor="t" rtlCol="false" tIns="0" lIns="0" bIns="0" rIns="0">
            <a:spAutoFit/>
          </a:bodyPr>
          <a:lstStyle/>
          <a:p>
            <a:pPr algn="l">
              <a:lnSpc>
                <a:spcPts val="9030"/>
              </a:lnSpc>
            </a:pPr>
            <a:r>
              <a:rPr lang="en-US" sz="11578" spc="-1017">
                <a:solidFill>
                  <a:srgbClr val="0390A7"/>
                </a:solidFill>
                <a:latin typeface="Happy Font TH"/>
                <a:ea typeface="Happy Font TH"/>
                <a:cs typeface="Happy Font TH"/>
                <a:sym typeface="Happy Font TH"/>
              </a:rPr>
              <a:t>Employee Management </a:t>
            </a:r>
          </a:p>
        </p:txBody>
      </p:sp>
      <p:sp>
        <p:nvSpPr>
          <p:cNvPr name="Freeform 4" id="4"/>
          <p:cNvSpPr/>
          <p:nvPr/>
        </p:nvSpPr>
        <p:spPr>
          <a:xfrm flipH="false" flipV="false" rot="0">
            <a:off x="2924099" y="6146019"/>
            <a:ext cx="6032493" cy="3528329"/>
          </a:xfrm>
          <a:custGeom>
            <a:avLst/>
            <a:gdLst/>
            <a:ahLst/>
            <a:cxnLst/>
            <a:rect r="r" b="b" t="t" l="l"/>
            <a:pathLst>
              <a:path h="3528329" w="6032493">
                <a:moveTo>
                  <a:pt x="0" y="0"/>
                </a:moveTo>
                <a:lnTo>
                  <a:pt x="6032493" y="0"/>
                </a:lnTo>
                <a:lnTo>
                  <a:pt x="6032493" y="3528329"/>
                </a:lnTo>
                <a:lnTo>
                  <a:pt x="0" y="35283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00000">
            <a:off x="337709" y="409377"/>
            <a:ext cx="2020187" cy="1108944"/>
          </a:xfrm>
          <a:custGeom>
            <a:avLst/>
            <a:gdLst/>
            <a:ahLst/>
            <a:cxnLst/>
            <a:rect r="r" b="b" t="t" l="l"/>
            <a:pathLst>
              <a:path h="1108944" w="2020187">
                <a:moveTo>
                  <a:pt x="0" y="0"/>
                </a:moveTo>
                <a:lnTo>
                  <a:pt x="2020187" y="0"/>
                </a:lnTo>
                <a:lnTo>
                  <a:pt x="2020187" y="1108944"/>
                </a:lnTo>
                <a:lnTo>
                  <a:pt x="0" y="1108944"/>
                </a:lnTo>
                <a:lnTo>
                  <a:pt x="0" y="0"/>
                </a:lnTo>
                <a:close/>
              </a:path>
            </a:pathLst>
          </a:custGeom>
          <a:blipFill>
            <a:blip r:embed="rId4">
              <a:extLst>
                <a:ext uri="{96DAC541-7B7A-43D3-8B79-37D633B846F1}">
                  <asvg:svgBlip xmlns:asvg="http://schemas.microsoft.com/office/drawing/2016/SVG/main" r:embed="rId5"/>
                </a:ext>
              </a:extLst>
            </a:blip>
            <a:stretch>
              <a:fillRect l="0" t="-33" r="0" b="-33"/>
            </a:stretch>
          </a:blipFill>
        </p:spPr>
      </p:sp>
      <p:sp>
        <p:nvSpPr>
          <p:cNvPr name="Freeform 6" id="6"/>
          <p:cNvSpPr/>
          <p:nvPr/>
        </p:nvSpPr>
        <p:spPr>
          <a:xfrm flipH="false" flipV="false" rot="5037131">
            <a:off x="2411486" y="6337170"/>
            <a:ext cx="974875" cy="1051335"/>
          </a:xfrm>
          <a:custGeom>
            <a:avLst/>
            <a:gdLst/>
            <a:ahLst/>
            <a:cxnLst/>
            <a:rect r="r" b="b" t="t" l="l"/>
            <a:pathLst>
              <a:path h="1051335" w="974875">
                <a:moveTo>
                  <a:pt x="0" y="0"/>
                </a:moveTo>
                <a:lnTo>
                  <a:pt x="974875" y="0"/>
                </a:lnTo>
                <a:lnTo>
                  <a:pt x="974875" y="1051335"/>
                </a:lnTo>
                <a:lnTo>
                  <a:pt x="0" y="1051335"/>
                </a:lnTo>
                <a:lnTo>
                  <a:pt x="0" y="0"/>
                </a:lnTo>
                <a:close/>
              </a:path>
            </a:pathLst>
          </a:custGeom>
          <a:blipFill>
            <a:blip r:embed="rId6">
              <a:extLst>
                <a:ext uri="{96DAC541-7B7A-43D3-8B79-37D633B846F1}">
                  <asvg:svgBlip xmlns:asvg="http://schemas.microsoft.com/office/drawing/2016/SVG/main" r:embed="rId7"/>
                </a:ext>
              </a:extLst>
            </a:blip>
            <a:stretch>
              <a:fillRect l="-35" t="0" r="-35" b="0"/>
            </a:stretch>
          </a:blipFill>
        </p:spPr>
      </p:sp>
      <p:sp>
        <p:nvSpPr>
          <p:cNvPr name="Freeform 7" id="7"/>
          <p:cNvSpPr/>
          <p:nvPr/>
        </p:nvSpPr>
        <p:spPr>
          <a:xfrm flipH="false" flipV="false" rot="-3950969">
            <a:off x="8163658" y="600317"/>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8">
              <a:extLst>
                <a:ext uri="{96DAC541-7B7A-43D3-8B79-37D633B846F1}">
                  <asvg:svgBlip xmlns:asvg="http://schemas.microsoft.com/office/drawing/2016/SVG/main" r:embed="rId9"/>
                </a:ext>
              </a:extLst>
            </a:blip>
            <a:stretch>
              <a:fillRect l="-1041" t="0" r="-1041" b="0"/>
            </a:stretch>
          </a:blipFill>
        </p:spPr>
      </p:sp>
      <p:sp>
        <p:nvSpPr>
          <p:cNvPr name="Freeform 8" id="8"/>
          <p:cNvSpPr/>
          <p:nvPr/>
        </p:nvSpPr>
        <p:spPr>
          <a:xfrm flipH="false" flipV="false" rot="5308566">
            <a:off x="1375791" y="5662281"/>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8">
              <a:extLst>
                <a:ext uri="{96DAC541-7B7A-43D3-8B79-37D633B846F1}">
                  <asvg:svgBlip xmlns:asvg="http://schemas.microsoft.com/office/drawing/2016/SVG/main" r:embed="rId9"/>
                </a:ext>
              </a:extLst>
            </a:blip>
            <a:stretch>
              <a:fillRect l="-1041" t="0" r="-1041" b="0"/>
            </a:stretch>
          </a:blipFill>
        </p:spPr>
      </p:sp>
      <p:sp>
        <p:nvSpPr>
          <p:cNvPr name="Freeform 9" id="9"/>
          <p:cNvSpPr/>
          <p:nvPr/>
        </p:nvSpPr>
        <p:spPr>
          <a:xfrm flipH="false" flipV="false" rot="1719061">
            <a:off x="17610934" y="275256"/>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0">
              <a:extLst>
                <a:ext uri="{96DAC541-7B7A-43D3-8B79-37D633B846F1}">
                  <asvg:svgBlip xmlns:asvg="http://schemas.microsoft.com/office/drawing/2016/SVG/main" r:embed="rId11"/>
                </a:ext>
              </a:extLst>
            </a:blip>
            <a:stretch>
              <a:fillRect l="0" t="-822" r="0" b="-822"/>
            </a:stretch>
          </a:blipFill>
        </p:spPr>
      </p:sp>
      <p:sp>
        <p:nvSpPr>
          <p:cNvPr name="Freeform 10" id="10"/>
          <p:cNvSpPr/>
          <p:nvPr/>
        </p:nvSpPr>
        <p:spPr>
          <a:xfrm flipH="false" flipV="false" rot="1719061">
            <a:off x="361815" y="9590678"/>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0">
              <a:extLst>
                <a:ext uri="{96DAC541-7B7A-43D3-8B79-37D633B846F1}">
                  <asvg:svgBlip xmlns:asvg="http://schemas.microsoft.com/office/drawing/2016/SVG/main" r:embed="rId11"/>
                </a:ext>
              </a:extLst>
            </a:blip>
            <a:stretch>
              <a:fillRect l="0" t="-822" r="0" b="-822"/>
            </a:stretch>
          </a:blipFill>
        </p:spPr>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2"/>
              <a:stretch>
                <a:fillRect l="0" t="0" r="0" b="2"/>
              </a:stretch>
            </a:blipFill>
          </p:spPr>
        </p:sp>
      </p:grpSp>
      <p:grpSp>
        <p:nvGrpSpPr>
          <p:cNvPr name="Group 13" id="13"/>
          <p:cNvGrpSpPr/>
          <p:nvPr/>
        </p:nvGrpSpPr>
        <p:grpSpPr>
          <a:xfrm rot="0">
            <a:off x="10146693" y="1261451"/>
            <a:ext cx="7395653" cy="7654053"/>
            <a:chOff x="0" y="0"/>
            <a:chExt cx="9832702" cy="10176252"/>
          </a:xfrm>
        </p:grpSpPr>
        <p:sp>
          <p:nvSpPr>
            <p:cNvPr name="Freeform 14" id="14"/>
            <p:cNvSpPr/>
            <p:nvPr/>
          </p:nvSpPr>
          <p:spPr>
            <a:xfrm flipH="false" flipV="false" rot="-29999">
              <a:off x="-44215" y="-42709"/>
              <a:ext cx="9921128" cy="10261732"/>
            </a:xfrm>
            <a:custGeom>
              <a:avLst/>
              <a:gdLst/>
              <a:ahLst/>
              <a:cxnLst/>
              <a:rect r="r" b="b" t="t" l="l"/>
              <a:pathLst>
                <a:path h="10261732" w="9921128">
                  <a:moveTo>
                    <a:pt x="88804" y="0"/>
                  </a:moveTo>
                  <a:lnTo>
                    <a:pt x="9921128" y="85805"/>
                  </a:lnTo>
                  <a:lnTo>
                    <a:pt x="9832324" y="10261732"/>
                  </a:lnTo>
                  <a:lnTo>
                    <a:pt x="0" y="10175927"/>
                  </a:lnTo>
                  <a:lnTo>
                    <a:pt x="88804" y="0"/>
                  </a:lnTo>
                  <a:close/>
                </a:path>
              </a:pathLst>
            </a:custGeom>
            <a:blipFill>
              <a:blip r:embed="rId13"/>
              <a:stretch>
                <a:fillRect l="-104205" t="0" r="-3749" b="-13092"/>
              </a:stretch>
            </a:blipFill>
          </p:spPr>
        </p:sp>
      </p:grpSp>
      <p:sp>
        <p:nvSpPr>
          <p:cNvPr name="TextBox 15" id="15"/>
          <p:cNvSpPr txBox="true"/>
          <p:nvPr/>
        </p:nvSpPr>
        <p:spPr>
          <a:xfrm rot="-479999">
            <a:off x="3926013" y="7359454"/>
            <a:ext cx="4033967" cy="1139190"/>
          </a:xfrm>
          <a:prstGeom prst="rect">
            <a:avLst/>
          </a:prstGeom>
        </p:spPr>
        <p:txBody>
          <a:bodyPr anchor="t" rtlCol="false" tIns="0" lIns="0" bIns="0" rIns="0">
            <a:spAutoFit/>
          </a:bodyPr>
          <a:lstStyle/>
          <a:p>
            <a:pPr algn="ctr">
              <a:lnSpc>
                <a:spcPts val="4620"/>
              </a:lnSpc>
            </a:pPr>
            <a:r>
              <a:rPr lang="en-US" sz="4200" spc="-210">
                <a:solidFill>
                  <a:srgbClr val="010101"/>
                </a:solidFill>
                <a:latin typeface="Happy Font TH"/>
                <a:ea typeface="Happy Font TH"/>
                <a:cs typeface="Happy Font TH"/>
                <a:sym typeface="Happy Font TH"/>
              </a:rPr>
              <a:t>Presented by</a:t>
            </a:r>
          </a:p>
          <a:p>
            <a:pPr algn="ctr">
              <a:lnSpc>
                <a:spcPts val="4620"/>
              </a:lnSpc>
            </a:pPr>
            <a:r>
              <a:rPr lang="en-US" sz="4200" spc="-210">
                <a:solidFill>
                  <a:srgbClr val="010101"/>
                </a:solidFill>
                <a:latin typeface="Happy Font TH"/>
                <a:ea typeface="Happy Font TH"/>
                <a:cs typeface="Happy Font TH"/>
                <a:sym typeface="Happy Font TH"/>
              </a:rPr>
              <a:t>Sourav Varma G</a:t>
            </a:r>
          </a:p>
        </p:txBody>
      </p:sp>
      <p:sp>
        <p:nvSpPr>
          <p:cNvPr name="Freeform 16" id="16"/>
          <p:cNvSpPr/>
          <p:nvPr/>
        </p:nvSpPr>
        <p:spPr>
          <a:xfrm flipH="false" flipV="false" rot="-1985748">
            <a:off x="8726591" y="8910544"/>
            <a:ext cx="550608" cy="585292"/>
          </a:xfrm>
          <a:custGeom>
            <a:avLst/>
            <a:gdLst/>
            <a:ahLst/>
            <a:cxnLst/>
            <a:rect r="r" b="b" t="t" l="l"/>
            <a:pathLst>
              <a:path h="585292" w="550608">
                <a:moveTo>
                  <a:pt x="0" y="0"/>
                </a:moveTo>
                <a:lnTo>
                  <a:pt x="550608" y="0"/>
                </a:lnTo>
                <a:lnTo>
                  <a:pt x="550608" y="585292"/>
                </a:lnTo>
                <a:lnTo>
                  <a:pt x="0" y="585292"/>
                </a:lnTo>
                <a:lnTo>
                  <a:pt x="0" y="0"/>
                </a:lnTo>
                <a:close/>
              </a:path>
            </a:pathLst>
          </a:custGeom>
          <a:blipFill>
            <a:blip r:embed="rId14">
              <a:extLst>
                <a:ext uri="{96DAC541-7B7A-43D3-8B79-37D633B846F1}">
                  <asvg:svgBlip xmlns:asvg="http://schemas.microsoft.com/office/drawing/2016/SVG/main" r:embed="rId15"/>
                </a:ext>
              </a:extLst>
            </a:blip>
            <a:stretch>
              <a:fillRect l="0" t="-280" r="0" b="-280"/>
            </a:stretch>
          </a:blipFill>
        </p:spPr>
      </p:sp>
      <p:sp>
        <p:nvSpPr>
          <p:cNvPr name="Freeform 17" id="17"/>
          <p:cNvSpPr/>
          <p:nvPr/>
        </p:nvSpPr>
        <p:spPr>
          <a:xfrm flipH="false" flipV="false" rot="195028">
            <a:off x="8070121" y="5805632"/>
            <a:ext cx="631145" cy="279385"/>
          </a:xfrm>
          <a:custGeom>
            <a:avLst/>
            <a:gdLst/>
            <a:ahLst/>
            <a:cxnLst/>
            <a:rect r="r" b="b" t="t" l="l"/>
            <a:pathLst>
              <a:path h="279385" w="631145">
                <a:moveTo>
                  <a:pt x="0" y="0"/>
                </a:moveTo>
                <a:lnTo>
                  <a:pt x="631145" y="0"/>
                </a:lnTo>
                <a:lnTo>
                  <a:pt x="631145" y="279385"/>
                </a:lnTo>
                <a:lnTo>
                  <a:pt x="0" y="279385"/>
                </a:lnTo>
                <a:lnTo>
                  <a:pt x="0" y="0"/>
                </a:lnTo>
                <a:close/>
              </a:path>
            </a:pathLst>
          </a:custGeom>
          <a:blipFill>
            <a:blip r:embed="rId16">
              <a:extLst>
                <a:ext uri="{96DAC541-7B7A-43D3-8B79-37D633B846F1}">
                  <asvg:svgBlip xmlns:asvg="http://schemas.microsoft.com/office/drawing/2016/SVG/main" r:embed="rId17"/>
                </a:ext>
              </a:extLst>
            </a:blip>
            <a:stretch>
              <a:fillRect l="0" t="-575" r="0" b="-575"/>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3897694"/>
            <a:ext cx="7067817" cy="4547597"/>
            <a:chOff x="0" y="0"/>
            <a:chExt cx="9423756" cy="6063463"/>
          </a:xfrm>
        </p:grpSpPr>
        <p:sp>
          <p:nvSpPr>
            <p:cNvPr name="Freeform 5" id="5"/>
            <p:cNvSpPr/>
            <p:nvPr/>
          </p:nvSpPr>
          <p:spPr>
            <a:xfrm flipH="false" flipV="false" rot="0">
              <a:off x="0" y="0"/>
              <a:ext cx="9423781" cy="6063488"/>
            </a:xfrm>
            <a:custGeom>
              <a:avLst/>
              <a:gdLst/>
              <a:ahLst/>
              <a:cxnLst/>
              <a:rect r="r" b="b" t="t" l="l"/>
              <a:pathLst>
                <a:path h="6063488" w="9423781">
                  <a:moveTo>
                    <a:pt x="0" y="0"/>
                  </a:moveTo>
                  <a:lnTo>
                    <a:pt x="9423781" y="0"/>
                  </a:lnTo>
                  <a:lnTo>
                    <a:pt x="9423781" y="6063488"/>
                  </a:lnTo>
                  <a:lnTo>
                    <a:pt x="0" y="6063488"/>
                  </a:lnTo>
                  <a:lnTo>
                    <a:pt x="0" y="0"/>
                  </a:lnTo>
                  <a:close/>
                </a:path>
              </a:pathLst>
            </a:custGeom>
            <a:blipFill>
              <a:blip r:embed="rId4"/>
              <a:stretch>
                <a:fillRect l="0" t="0" r="0" b="0"/>
              </a:stretch>
            </a:blipFill>
          </p:spPr>
        </p:sp>
      </p:grpSp>
      <p:grpSp>
        <p:nvGrpSpPr>
          <p:cNvPr name="Group 6" id="6"/>
          <p:cNvGrpSpPr/>
          <p:nvPr/>
        </p:nvGrpSpPr>
        <p:grpSpPr>
          <a:xfrm rot="0">
            <a:off x="10133174" y="4130748"/>
            <a:ext cx="7192051" cy="4081489"/>
            <a:chOff x="0" y="0"/>
            <a:chExt cx="9589401" cy="5441985"/>
          </a:xfrm>
        </p:grpSpPr>
        <p:sp>
          <p:nvSpPr>
            <p:cNvPr name="Freeform 7" id="7"/>
            <p:cNvSpPr/>
            <p:nvPr/>
          </p:nvSpPr>
          <p:spPr>
            <a:xfrm flipH="false" flipV="false" rot="0">
              <a:off x="0" y="0"/>
              <a:ext cx="9589389" cy="5441950"/>
            </a:xfrm>
            <a:custGeom>
              <a:avLst/>
              <a:gdLst/>
              <a:ahLst/>
              <a:cxnLst/>
              <a:rect r="r" b="b" t="t" l="l"/>
              <a:pathLst>
                <a:path h="5441950" w="9589389">
                  <a:moveTo>
                    <a:pt x="0" y="0"/>
                  </a:moveTo>
                  <a:lnTo>
                    <a:pt x="9589389" y="0"/>
                  </a:lnTo>
                  <a:lnTo>
                    <a:pt x="9589389" y="5441950"/>
                  </a:lnTo>
                  <a:lnTo>
                    <a:pt x="0" y="5441950"/>
                  </a:lnTo>
                  <a:lnTo>
                    <a:pt x="0" y="0"/>
                  </a:lnTo>
                  <a:close/>
                </a:path>
              </a:pathLst>
            </a:custGeom>
            <a:blipFill>
              <a:blip r:embed="rId5"/>
              <a:stretch>
                <a:fillRect l="0" t="-5" r="0" b="-6"/>
              </a:stretch>
            </a:blipFill>
          </p:spPr>
        </p:sp>
      </p:grpSp>
      <p:sp>
        <p:nvSpPr>
          <p:cNvPr name="TextBox 8" id="8"/>
          <p:cNvSpPr txBox="true"/>
          <p:nvPr/>
        </p:nvSpPr>
        <p:spPr>
          <a:xfrm rot="0">
            <a:off x="3050145" y="613410"/>
            <a:ext cx="12187709"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JOB ROLE AND DEPARTMENT ANALYSIS</a:t>
            </a:r>
          </a:p>
        </p:txBody>
      </p:sp>
      <p:sp>
        <p:nvSpPr>
          <p:cNvPr name="TextBox 9" id="9"/>
          <p:cNvSpPr txBox="true"/>
          <p:nvPr/>
        </p:nvSpPr>
        <p:spPr>
          <a:xfrm rot="0">
            <a:off x="0"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job roles offer the highest salary?</a:t>
            </a:r>
          </a:p>
        </p:txBody>
      </p:sp>
      <p:sp>
        <p:nvSpPr>
          <p:cNvPr name="TextBox 10" id="10"/>
          <p:cNvSpPr txBox="true"/>
          <p:nvPr/>
        </p:nvSpPr>
        <p:spPr>
          <a:xfrm rot="0">
            <a:off x="9598684"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departments have the highest total salary allocation?</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6"/>
              <a:stretch>
                <a:fillRect l="0" t="0" r="0" b="2"/>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1487433" y="7379767"/>
            <a:ext cx="5440961" cy="626799"/>
          </a:xfrm>
          <a:custGeom>
            <a:avLst/>
            <a:gdLst/>
            <a:ahLst/>
            <a:cxnLst/>
            <a:rect r="r" b="b" t="t" l="l"/>
            <a:pathLst>
              <a:path h="626799" w="5440961">
                <a:moveTo>
                  <a:pt x="0" y="0"/>
                </a:moveTo>
                <a:lnTo>
                  <a:pt x="5440961" y="0"/>
                </a:lnTo>
                <a:lnTo>
                  <a:pt x="5440961" y="626799"/>
                </a:lnTo>
                <a:lnTo>
                  <a:pt x="0" y="626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90202" y="1991302"/>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207123" y="8202142"/>
            <a:ext cx="4452557" cy="1775457"/>
            <a:chOff x="0" y="0"/>
            <a:chExt cx="5936743" cy="2367276"/>
          </a:xfrm>
        </p:grpSpPr>
        <p:sp>
          <p:nvSpPr>
            <p:cNvPr name="Freeform 6" id="6"/>
            <p:cNvSpPr/>
            <p:nvPr/>
          </p:nvSpPr>
          <p:spPr>
            <a:xfrm flipH="false" flipV="false" rot="0">
              <a:off x="0" y="0"/>
              <a:ext cx="5936742" cy="2367280"/>
            </a:xfrm>
            <a:custGeom>
              <a:avLst/>
              <a:gdLst/>
              <a:ahLst/>
              <a:cxnLst/>
              <a:rect r="r" b="b" t="t" l="l"/>
              <a:pathLst>
                <a:path h="2367280" w="5936742">
                  <a:moveTo>
                    <a:pt x="0" y="0"/>
                  </a:moveTo>
                  <a:lnTo>
                    <a:pt x="5936742" y="0"/>
                  </a:lnTo>
                  <a:lnTo>
                    <a:pt x="5936742" y="2367280"/>
                  </a:lnTo>
                  <a:lnTo>
                    <a:pt x="0" y="2367280"/>
                  </a:lnTo>
                  <a:lnTo>
                    <a:pt x="0" y="0"/>
                  </a:lnTo>
                  <a:close/>
                </a:path>
              </a:pathLst>
            </a:custGeom>
            <a:blipFill>
              <a:blip r:embed="rId6"/>
              <a:stretch>
                <a:fillRect l="0" t="-27" r="0" b="-27"/>
              </a:stretch>
            </a:blipFill>
          </p:spPr>
        </p:sp>
      </p:grpSp>
      <p:grpSp>
        <p:nvGrpSpPr>
          <p:cNvPr name="Group 7" id="7"/>
          <p:cNvGrpSpPr/>
          <p:nvPr/>
        </p:nvGrpSpPr>
        <p:grpSpPr>
          <a:xfrm rot="0">
            <a:off x="10140216" y="3790205"/>
            <a:ext cx="7177967" cy="4825292"/>
            <a:chOff x="0" y="0"/>
            <a:chExt cx="9570623" cy="6433723"/>
          </a:xfrm>
        </p:grpSpPr>
        <p:sp>
          <p:nvSpPr>
            <p:cNvPr name="Freeform 8" id="8"/>
            <p:cNvSpPr/>
            <p:nvPr/>
          </p:nvSpPr>
          <p:spPr>
            <a:xfrm flipH="false" flipV="false" rot="0">
              <a:off x="0" y="0"/>
              <a:ext cx="9570593" cy="6433693"/>
            </a:xfrm>
            <a:custGeom>
              <a:avLst/>
              <a:gdLst/>
              <a:ahLst/>
              <a:cxnLst/>
              <a:rect r="r" b="b" t="t" l="l"/>
              <a:pathLst>
                <a:path h="6433693" w="9570593">
                  <a:moveTo>
                    <a:pt x="0" y="0"/>
                  </a:moveTo>
                  <a:lnTo>
                    <a:pt x="9570593" y="0"/>
                  </a:lnTo>
                  <a:lnTo>
                    <a:pt x="9570593" y="6433693"/>
                  </a:lnTo>
                  <a:lnTo>
                    <a:pt x="0" y="6433693"/>
                  </a:lnTo>
                  <a:lnTo>
                    <a:pt x="0" y="0"/>
                  </a:lnTo>
                  <a:close/>
                </a:path>
              </a:pathLst>
            </a:custGeom>
            <a:blipFill>
              <a:blip r:embed="rId7"/>
              <a:stretch>
                <a:fillRect l="0" t="0" r="0" b="0"/>
              </a:stretch>
            </a:blipFill>
          </p:spPr>
        </p:sp>
      </p:grpSp>
      <p:grpSp>
        <p:nvGrpSpPr>
          <p:cNvPr name="Group 9" id="9"/>
          <p:cNvGrpSpPr/>
          <p:nvPr/>
        </p:nvGrpSpPr>
        <p:grpSpPr>
          <a:xfrm rot="0">
            <a:off x="1705702" y="3242623"/>
            <a:ext cx="5975250" cy="3801753"/>
            <a:chOff x="0" y="0"/>
            <a:chExt cx="7967000" cy="5069004"/>
          </a:xfrm>
        </p:grpSpPr>
        <p:sp>
          <p:nvSpPr>
            <p:cNvPr name="Freeform 10" id="10"/>
            <p:cNvSpPr/>
            <p:nvPr/>
          </p:nvSpPr>
          <p:spPr>
            <a:xfrm flipH="false" flipV="false" rot="0">
              <a:off x="0" y="0"/>
              <a:ext cx="7966964" cy="5068951"/>
            </a:xfrm>
            <a:custGeom>
              <a:avLst/>
              <a:gdLst/>
              <a:ahLst/>
              <a:cxnLst/>
              <a:rect r="r" b="b" t="t" l="l"/>
              <a:pathLst>
                <a:path h="5068951" w="7966964">
                  <a:moveTo>
                    <a:pt x="0" y="0"/>
                  </a:moveTo>
                  <a:lnTo>
                    <a:pt x="7966964" y="0"/>
                  </a:lnTo>
                  <a:lnTo>
                    <a:pt x="7966964" y="5068951"/>
                  </a:lnTo>
                  <a:lnTo>
                    <a:pt x="0" y="5068951"/>
                  </a:lnTo>
                  <a:lnTo>
                    <a:pt x="0" y="0"/>
                  </a:lnTo>
                  <a:close/>
                </a:path>
              </a:pathLst>
            </a:custGeom>
            <a:blipFill>
              <a:blip r:embed="rId8"/>
              <a:stretch>
                <a:fillRect l="0" t="-28" r="0" b="-29"/>
              </a:stretch>
            </a:blipFill>
          </p:spPr>
        </p:sp>
      </p:grpSp>
      <p:sp>
        <p:nvSpPr>
          <p:cNvPr name="TextBox 11" id="11"/>
          <p:cNvSpPr txBox="true"/>
          <p:nvPr/>
        </p:nvSpPr>
        <p:spPr>
          <a:xfrm rot="0">
            <a:off x="2766856" y="798692"/>
            <a:ext cx="12754287"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QUALIFICATION AND SKILLS ANALYSIS</a:t>
            </a:r>
          </a:p>
        </p:txBody>
      </p:sp>
      <p:sp>
        <p:nvSpPr>
          <p:cNvPr name="TextBox 12" id="12"/>
          <p:cNvSpPr txBox="true"/>
          <p:nvPr/>
        </p:nvSpPr>
        <p:spPr>
          <a:xfrm rot="0">
            <a:off x="1534431" y="7612313"/>
            <a:ext cx="5393963" cy="107618"/>
          </a:xfrm>
          <a:prstGeom prst="rect">
            <a:avLst/>
          </a:prstGeom>
        </p:spPr>
        <p:txBody>
          <a:bodyPr anchor="t" rtlCol="false" tIns="0" lIns="0" bIns="0" rIns="0">
            <a:spAutoFit/>
          </a:bodyPr>
          <a:lstStyle/>
          <a:p>
            <a:pPr algn="ctr">
              <a:lnSpc>
                <a:spcPts val="1473"/>
              </a:lnSpc>
            </a:pPr>
            <a:r>
              <a:rPr lang="en-US" sz="1890" spc="-166">
                <a:solidFill>
                  <a:srgbClr val="010101"/>
                </a:solidFill>
                <a:latin typeface="Happy Font TH"/>
                <a:ea typeface="Happy Font TH"/>
                <a:cs typeface="Happy Font TH"/>
                <a:sym typeface="Happy Font TH"/>
              </a:rPr>
              <a:t>How many employees have at least one qualification listed?</a:t>
            </a:r>
          </a:p>
        </p:txBody>
      </p:sp>
      <p:sp>
        <p:nvSpPr>
          <p:cNvPr name="TextBox 13" id="13"/>
          <p:cNvSpPr txBox="true"/>
          <p:nvPr/>
        </p:nvSpPr>
        <p:spPr>
          <a:xfrm rot="0">
            <a:off x="9526074" y="2431373"/>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positions require the most qualifications?</a:t>
            </a:r>
          </a:p>
        </p:txBody>
      </p:sp>
      <p:sp>
        <p:nvSpPr>
          <p:cNvPr name="TextBox 14" id="14"/>
          <p:cNvSpPr txBox="true"/>
          <p:nvPr/>
        </p:nvSpPr>
        <p:spPr>
          <a:xfrm rot="0">
            <a:off x="526507" y="2341001"/>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employees have the highest number of qualifications?</a:t>
            </a:r>
          </a:p>
        </p:txBody>
      </p:sp>
      <p:grpSp>
        <p:nvGrpSpPr>
          <p:cNvPr name="Group 15" id="15"/>
          <p:cNvGrpSpPr/>
          <p:nvPr/>
        </p:nvGrpSpPr>
        <p:grpSpPr>
          <a:xfrm rot="0">
            <a:off x="13221352" y="9277474"/>
            <a:ext cx="4838090" cy="1009526"/>
            <a:chOff x="0" y="0"/>
            <a:chExt cx="6450787" cy="1346035"/>
          </a:xfrm>
        </p:grpSpPr>
        <p:sp>
          <p:nvSpPr>
            <p:cNvPr name="Freeform 16" id="1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9"/>
              <a:stretch>
                <a:fillRect l="0" t="0" r="0" b="2"/>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1001586" y="1317288"/>
            <a:ext cx="6278094" cy="723236"/>
          </a:xfrm>
          <a:custGeom>
            <a:avLst/>
            <a:gdLst/>
            <a:ahLst/>
            <a:cxnLst/>
            <a:rect r="r" b="b" t="t" l="l"/>
            <a:pathLst>
              <a:path h="723236" w="6278094">
                <a:moveTo>
                  <a:pt x="0" y="0"/>
                </a:moveTo>
                <a:lnTo>
                  <a:pt x="6278094" y="0"/>
                </a:lnTo>
                <a:lnTo>
                  <a:pt x="6278094" y="723236"/>
                </a:lnTo>
                <a:lnTo>
                  <a:pt x="0" y="723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85369" y="2040524"/>
            <a:ext cx="8406251" cy="1290230"/>
          </a:xfrm>
          <a:custGeom>
            <a:avLst/>
            <a:gdLst/>
            <a:ahLst/>
            <a:cxnLst/>
            <a:rect r="r" b="b" t="t" l="l"/>
            <a:pathLst>
              <a:path h="1290230" w="8406251">
                <a:moveTo>
                  <a:pt x="0" y="0"/>
                </a:moveTo>
                <a:lnTo>
                  <a:pt x="8406250" y="0"/>
                </a:lnTo>
                <a:lnTo>
                  <a:pt x="8406250" y="1290231"/>
                </a:lnTo>
                <a:lnTo>
                  <a:pt x="0" y="1290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5382" y="5143500"/>
            <a:ext cx="6508784" cy="749812"/>
          </a:xfrm>
          <a:custGeom>
            <a:avLst/>
            <a:gdLst/>
            <a:ahLst/>
            <a:cxnLst/>
            <a:rect r="r" b="b" t="t" l="l"/>
            <a:pathLst>
              <a:path h="749812" w="6508784">
                <a:moveTo>
                  <a:pt x="0" y="0"/>
                </a:moveTo>
                <a:lnTo>
                  <a:pt x="6508784" y="0"/>
                </a:lnTo>
                <a:lnTo>
                  <a:pt x="6508784" y="749812"/>
                </a:lnTo>
                <a:lnTo>
                  <a:pt x="0" y="749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778628" y="2224978"/>
            <a:ext cx="4724010" cy="2520669"/>
            <a:chOff x="0" y="0"/>
            <a:chExt cx="6298680" cy="3360892"/>
          </a:xfrm>
        </p:grpSpPr>
        <p:sp>
          <p:nvSpPr>
            <p:cNvPr name="Freeform 6" id="6"/>
            <p:cNvSpPr/>
            <p:nvPr/>
          </p:nvSpPr>
          <p:spPr>
            <a:xfrm flipH="false" flipV="false" rot="0">
              <a:off x="0" y="0"/>
              <a:ext cx="6298692" cy="3360928"/>
            </a:xfrm>
            <a:custGeom>
              <a:avLst/>
              <a:gdLst/>
              <a:ahLst/>
              <a:cxnLst/>
              <a:rect r="r" b="b" t="t" l="l"/>
              <a:pathLst>
                <a:path h="3360928" w="6298692">
                  <a:moveTo>
                    <a:pt x="0" y="0"/>
                  </a:moveTo>
                  <a:lnTo>
                    <a:pt x="6298692" y="0"/>
                  </a:lnTo>
                  <a:lnTo>
                    <a:pt x="6298692" y="3360928"/>
                  </a:lnTo>
                  <a:lnTo>
                    <a:pt x="0" y="3360928"/>
                  </a:lnTo>
                  <a:lnTo>
                    <a:pt x="0" y="0"/>
                  </a:lnTo>
                  <a:close/>
                </a:path>
              </a:pathLst>
            </a:custGeom>
            <a:blipFill>
              <a:blip r:embed="rId8"/>
              <a:stretch>
                <a:fillRect l="-33" t="0" r="-33" b="1"/>
              </a:stretch>
            </a:blipFill>
          </p:spPr>
        </p:sp>
      </p:grpSp>
      <p:grpSp>
        <p:nvGrpSpPr>
          <p:cNvPr name="Group 7" id="7"/>
          <p:cNvGrpSpPr/>
          <p:nvPr/>
        </p:nvGrpSpPr>
        <p:grpSpPr>
          <a:xfrm rot="0">
            <a:off x="8721674" y="3725662"/>
            <a:ext cx="8673019" cy="4423239"/>
            <a:chOff x="0" y="0"/>
            <a:chExt cx="11564025" cy="5897652"/>
          </a:xfrm>
        </p:grpSpPr>
        <p:sp>
          <p:nvSpPr>
            <p:cNvPr name="Freeform 8" id="8"/>
            <p:cNvSpPr/>
            <p:nvPr/>
          </p:nvSpPr>
          <p:spPr>
            <a:xfrm flipH="false" flipV="false" rot="0">
              <a:off x="0" y="0"/>
              <a:ext cx="11563985" cy="5897626"/>
            </a:xfrm>
            <a:custGeom>
              <a:avLst/>
              <a:gdLst/>
              <a:ahLst/>
              <a:cxnLst/>
              <a:rect r="r" b="b" t="t" l="l"/>
              <a:pathLst>
                <a:path h="5897626" w="11563985">
                  <a:moveTo>
                    <a:pt x="0" y="0"/>
                  </a:moveTo>
                  <a:lnTo>
                    <a:pt x="11563985" y="0"/>
                  </a:lnTo>
                  <a:lnTo>
                    <a:pt x="11563985" y="5897626"/>
                  </a:lnTo>
                  <a:lnTo>
                    <a:pt x="0" y="5897626"/>
                  </a:lnTo>
                  <a:lnTo>
                    <a:pt x="0" y="0"/>
                  </a:lnTo>
                  <a:close/>
                </a:path>
              </a:pathLst>
            </a:custGeom>
            <a:blipFill>
              <a:blip r:embed="rId9"/>
              <a:stretch>
                <a:fillRect l="-13" t="0" r="-13" b="0"/>
              </a:stretch>
            </a:blipFill>
          </p:spPr>
        </p:sp>
      </p:grpSp>
      <p:grpSp>
        <p:nvGrpSpPr>
          <p:cNvPr name="Group 9" id="9"/>
          <p:cNvGrpSpPr/>
          <p:nvPr/>
        </p:nvGrpSpPr>
        <p:grpSpPr>
          <a:xfrm rot="0">
            <a:off x="1435640" y="6067937"/>
            <a:ext cx="5518738" cy="3847029"/>
            <a:chOff x="0" y="0"/>
            <a:chExt cx="7358317" cy="5129372"/>
          </a:xfrm>
        </p:grpSpPr>
        <p:sp>
          <p:nvSpPr>
            <p:cNvPr name="Freeform 10" id="10"/>
            <p:cNvSpPr/>
            <p:nvPr/>
          </p:nvSpPr>
          <p:spPr>
            <a:xfrm flipH="false" flipV="false" rot="0">
              <a:off x="0" y="0"/>
              <a:ext cx="7358253" cy="5129403"/>
            </a:xfrm>
            <a:custGeom>
              <a:avLst/>
              <a:gdLst/>
              <a:ahLst/>
              <a:cxnLst/>
              <a:rect r="r" b="b" t="t" l="l"/>
              <a:pathLst>
                <a:path h="5129403" w="7358253">
                  <a:moveTo>
                    <a:pt x="0" y="0"/>
                  </a:moveTo>
                  <a:lnTo>
                    <a:pt x="7358253" y="0"/>
                  </a:lnTo>
                  <a:lnTo>
                    <a:pt x="7358253" y="5129403"/>
                  </a:lnTo>
                  <a:lnTo>
                    <a:pt x="0" y="5129403"/>
                  </a:lnTo>
                  <a:lnTo>
                    <a:pt x="0" y="0"/>
                  </a:lnTo>
                  <a:close/>
                </a:path>
              </a:pathLst>
            </a:custGeom>
            <a:blipFill>
              <a:blip r:embed="rId10"/>
              <a:stretch>
                <a:fillRect l="-63" t="0" r="-64" b="0"/>
              </a:stretch>
            </a:blipFill>
          </p:spPr>
        </p:sp>
      </p:grpSp>
      <p:sp>
        <p:nvSpPr>
          <p:cNvPr name="TextBox 11" id="11"/>
          <p:cNvSpPr txBox="true"/>
          <p:nvPr/>
        </p:nvSpPr>
        <p:spPr>
          <a:xfrm rot="0">
            <a:off x="3050145" y="613410"/>
            <a:ext cx="9838349"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LEAVE AND ABSENCE PATTERNS</a:t>
            </a:r>
          </a:p>
        </p:txBody>
      </p:sp>
      <p:sp>
        <p:nvSpPr>
          <p:cNvPr name="TextBox 12" id="12"/>
          <p:cNvSpPr txBox="true"/>
          <p:nvPr/>
        </p:nvSpPr>
        <p:spPr>
          <a:xfrm rot="0">
            <a:off x="1028700" y="1679197"/>
            <a:ext cx="6223866" cy="150555"/>
          </a:xfrm>
          <a:prstGeom prst="rect">
            <a:avLst/>
          </a:prstGeom>
        </p:spPr>
        <p:txBody>
          <a:bodyPr anchor="t" rtlCol="false" tIns="0" lIns="0" bIns="0" rIns="0">
            <a:spAutoFit/>
          </a:bodyPr>
          <a:lstStyle/>
          <a:p>
            <a:pPr algn="ctr">
              <a:lnSpc>
                <a:spcPts val="1701"/>
              </a:lnSpc>
            </a:pPr>
            <a:r>
              <a:rPr lang="en-US" sz="2180" spc="-191">
                <a:solidFill>
                  <a:srgbClr val="010101"/>
                </a:solidFill>
                <a:latin typeface="Happy Font TH"/>
                <a:ea typeface="Happy Font TH"/>
                <a:cs typeface="Happy Font TH"/>
                <a:sym typeface="Happy Font TH"/>
              </a:rPr>
              <a:t>Which year had the most employees taking leaves?</a:t>
            </a:r>
          </a:p>
        </p:txBody>
      </p:sp>
      <p:sp>
        <p:nvSpPr>
          <p:cNvPr name="TextBox 13" id="13"/>
          <p:cNvSpPr txBox="true"/>
          <p:nvPr/>
        </p:nvSpPr>
        <p:spPr>
          <a:xfrm rot="0">
            <a:off x="8180765" y="2480730"/>
            <a:ext cx="9078535" cy="521376"/>
          </a:xfrm>
          <a:prstGeom prst="rect">
            <a:avLst/>
          </a:prstGeom>
        </p:spPr>
        <p:txBody>
          <a:bodyPr anchor="t" rtlCol="false" tIns="0" lIns="0" bIns="0" rIns="0">
            <a:spAutoFit/>
          </a:bodyPr>
          <a:lstStyle/>
          <a:p>
            <a:pPr algn="ctr">
              <a:lnSpc>
                <a:spcPts val="2480"/>
              </a:lnSpc>
            </a:pPr>
            <a:r>
              <a:rPr lang="en-US" sz="3181" spc="-278">
                <a:solidFill>
                  <a:srgbClr val="010101"/>
                </a:solidFill>
                <a:latin typeface="Happy Font TH"/>
                <a:ea typeface="Happy Font TH"/>
                <a:cs typeface="Happy Font TH"/>
                <a:sym typeface="Happy Font TH"/>
              </a:rPr>
              <a:t>What is the average number of leave days taken by its employees per department?</a:t>
            </a:r>
          </a:p>
        </p:txBody>
      </p:sp>
      <p:sp>
        <p:nvSpPr>
          <p:cNvPr name="TextBox 14" id="14"/>
          <p:cNvSpPr txBox="true"/>
          <p:nvPr/>
        </p:nvSpPr>
        <p:spPr>
          <a:xfrm rot="0">
            <a:off x="0" y="5335996"/>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employees have taken the most leaves?</a:t>
            </a:r>
          </a:p>
        </p:txBody>
      </p:sp>
      <p:grpSp>
        <p:nvGrpSpPr>
          <p:cNvPr name="Group 15" id="15"/>
          <p:cNvGrpSpPr/>
          <p:nvPr/>
        </p:nvGrpSpPr>
        <p:grpSpPr>
          <a:xfrm rot="0">
            <a:off x="13221352" y="9277474"/>
            <a:ext cx="4838090" cy="1009526"/>
            <a:chOff x="0" y="0"/>
            <a:chExt cx="6450787" cy="1346035"/>
          </a:xfrm>
        </p:grpSpPr>
        <p:sp>
          <p:nvSpPr>
            <p:cNvPr name="Freeform 16" id="1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1"/>
              <a:stretch>
                <a:fillRect l="0" t="0" r="0" b="2"/>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9272469" y="1775722"/>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1470" y="1775722"/>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762588" y="3361103"/>
            <a:ext cx="7496712" cy="4694816"/>
            <a:chOff x="0" y="0"/>
            <a:chExt cx="9995616" cy="6259755"/>
          </a:xfrm>
        </p:grpSpPr>
        <p:sp>
          <p:nvSpPr>
            <p:cNvPr name="Freeform 5" id="5"/>
            <p:cNvSpPr/>
            <p:nvPr/>
          </p:nvSpPr>
          <p:spPr>
            <a:xfrm flipH="false" flipV="false" rot="0">
              <a:off x="0" y="0"/>
              <a:ext cx="9995662" cy="6259703"/>
            </a:xfrm>
            <a:custGeom>
              <a:avLst/>
              <a:gdLst/>
              <a:ahLst/>
              <a:cxnLst/>
              <a:rect r="r" b="b" t="t" l="l"/>
              <a:pathLst>
                <a:path h="6259703" w="9995662">
                  <a:moveTo>
                    <a:pt x="0" y="0"/>
                  </a:moveTo>
                  <a:lnTo>
                    <a:pt x="9995662" y="0"/>
                  </a:lnTo>
                  <a:lnTo>
                    <a:pt x="9995662" y="6259703"/>
                  </a:lnTo>
                  <a:lnTo>
                    <a:pt x="0" y="6259703"/>
                  </a:lnTo>
                  <a:lnTo>
                    <a:pt x="0" y="0"/>
                  </a:lnTo>
                  <a:close/>
                </a:path>
              </a:pathLst>
            </a:custGeom>
            <a:blipFill>
              <a:blip r:embed="rId4"/>
              <a:stretch>
                <a:fillRect l="-1" t="0" r="-1" b="0"/>
              </a:stretch>
            </a:blipFill>
          </p:spPr>
        </p:sp>
      </p:grpSp>
      <p:grpSp>
        <p:nvGrpSpPr>
          <p:cNvPr name="Group 6" id="6"/>
          <p:cNvGrpSpPr/>
          <p:nvPr/>
        </p:nvGrpSpPr>
        <p:grpSpPr>
          <a:xfrm rot="0">
            <a:off x="1393087" y="3056456"/>
            <a:ext cx="6343016" cy="5847636"/>
            <a:chOff x="0" y="0"/>
            <a:chExt cx="8457355" cy="7796848"/>
          </a:xfrm>
        </p:grpSpPr>
        <p:sp>
          <p:nvSpPr>
            <p:cNvPr name="Freeform 7" id="7"/>
            <p:cNvSpPr/>
            <p:nvPr/>
          </p:nvSpPr>
          <p:spPr>
            <a:xfrm flipH="false" flipV="false" rot="0">
              <a:off x="0" y="0"/>
              <a:ext cx="8457311" cy="7796911"/>
            </a:xfrm>
            <a:custGeom>
              <a:avLst/>
              <a:gdLst/>
              <a:ahLst/>
              <a:cxnLst/>
              <a:rect r="r" b="b" t="t" l="l"/>
              <a:pathLst>
                <a:path h="7796911" w="8457311">
                  <a:moveTo>
                    <a:pt x="0" y="0"/>
                  </a:moveTo>
                  <a:lnTo>
                    <a:pt x="8457311" y="0"/>
                  </a:lnTo>
                  <a:lnTo>
                    <a:pt x="8457311" y="7796911"/>
                  </a:lnTo>
                  <a:lnTo>
                    <a:pt x="0" y="7796911"/>
                  </a:lnTo>
                  <a:lnTo>
                    <a:pt x="0" y="0"/>
                  </a:lnTo>
                  <a:close/>
                </a:path>
              </a:pathLst>
            </a:custGeom>
            <a:blipFill>
              <a:blip r:embed="rId5"/>
              <a:stretch>
                <a:fillRect l="0" t="0" r="0" b="0"/>
              </a:stretch>
            </a:blipFill>
          </p:spPr>
        </p:sp>
      </p:grpSp>
      <p:sp>
        <p:nvSpPr>
          <p:cNvPr name="TextBox 8" id="8"/>
          <p:cNvSpPr txBox="true"/>
          <p:nvPr/>
        </p:nvSpPr>
        <p:spPr>
          <a:xfrm rot="0">
            <a:off x="3050145" y="613410"/>
            <a:ext cx="9838349"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LEAVE AND ABSENCE PATTERNS</a:t>
            </a:r>
          </a:p>
        </p:txBody>
      </p:sp>
      <p:sp>
        <p:nvSpPr>
          <p:cNvPr name="TextBox 9" id="9"/>
          <p:cNvSpPr txBox="true"/>
          <p:nvPr/>
        </p:nvSpPr>
        <p:spPr>
          <a:xfrm rot="0">
            <a:off x="9308774" y="2259343"/>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total number of leave days taken company-wide?</a:t>
            </a:r>
          </a:p>
        </p:txBody>
      </p:sp>
      <p:sp>
        <p:nvSpPr>
          <p:cNvPr name="TextBox 10" id="10"/>
          <p:cNvSpPr txBox="true"/>
          <p:nvPr/>
        </p:nvSpPr>
        <p:spPr>
          <a:xfrm rot="0">
            <a:off x="397775" y="2259343"/>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How do leave days correlate with payroll amounts?</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6"/>
              <a:stretch>
                <a:fillRect l="0" t="0" r="0" b="2"/>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059360"/>
            <a:ext cx="8533368" cy="983044"/>
          </a:xfrm>
          <a:custGeom>
            <a:avLst/>
            <a:gdLst/>
            <a:ahLst/>
            <a:cxnLst/>
            <a:rect r="r" b="b" t="t" l="l"/>
            <a:pathLst>
              <a:path h="983044" w="8533368">
                <a:moveTo>
                  <a:pt x="0" y="0"/>
                </a:moveTo>
                <a:lnTo>
                  <a:pt x="8533368" y="0"/>
                </a:lnTo>
                <a:lnTo>
                  <a:pt x="8533368" y="983044"/>
                </a:lnTo>
                <a:lnTo>
                  <a:pt x="0" y="983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97104" y="4061724"/>
            <a:ext cx="8369945" cy="4439378"/>
            <a:chOff x="0" y="0"/>
            <a:chExt cx="7775253" cy="4123956"/>
          </a:xfrm>
        </p:grpSpPr>
        <p:sp>
          <p:nvSpPr>
            <p:cNvPr name="Freeform 5" id="5"/>
            <p:cNvSpPr/>
            <p:nvPr/>
          </p:nvSpPr>
          <p:spPr>
            <a:xfrm flipH="false" flipV="false" rot="0">
              <a:off x="0" y="0"/>
              <a:ext cx="7775194" cy="4123944"/>
            </a:xfrm>
            <a:custGeom>
              <a:avLst/>
              <a:gdLst/>
              <a:ahLst/>
              <a:cxnLst/>
              <a:rect r="r" b="b" t="t" l="l"/>
              <a:pathLst>
                <a:path h="4123944" w="7775194">
                  <a:moveTo>
                    <a:pt x="0" y="0"/>
                  </a:moveTo>
                  <a:lnTo>
                    <a:pt x="7775194" y="0"/>
                  </a:lnTo>
                  <a:lnTo>
                    <a:pt x="7775194" y="4123944"/>
                  </a:lnTo>
                  <a:lnTo>
                    <a:pt x="0" y="4123944"/>
                  </a:lnTo>
                  <a:lnTo>
                    <a:pt x="0" y="0"/>
                  </a:lnTo>
                  <a:close/>
                </a:path>
              </a:pathLst>
            </a:custGeom>
            <a:blipFill>
              <a:blip r:embed="rId4"/>
              <a:stretch>
                <a:fillRect l="0" t="0" r="0" b="0"/>
              </a:stretch>
            </a:blipFill>
          </p:spPr>
        </p:sp>
      </p:grpSp>
      <p:grpSp>
        <p:nvGrpSpPr>
          <p:cNvPr name="Group 6" id="6"/>
          <p:cNvGrpSpPr/>
          <p:nvPr/>
        </p:nvGrpSpPr>
        <p:grpSpPr>
          <a:xfrm rot="0">
            <a:off x="9562379" y="3304526"/>
            <a:ext cx="7633301" cy="5953774"/>
            <a:chOff x="0" y="0"/>
            <a:chExt cx="10177735" cy="7938365"/>
          </a:xfrm>
        </p:grpSpPr>
        <p:sp>
          <p:nvSpPr>
            <p:cNvPr name="Freeform 7" id="7"/>
            <p:cNvSpPr/>
            <p:nvPr/>
          </p:nvSpPr>
          <p:spPr>
            <a:xfrm flipH="false" flipV="false" rot="0">
              <a:off x="0" y="0"/>
              <a:ext cx="10177780" cy="7938389"/>
            </a:xfrm>
            <a:custGeom>
              <a:avLst/>
              <a:gdLst/>
              <a:ahLst/>
              <a:cxnLst/>
              <a:rect r="r" b="b" t="t" l="l"/>
              <a:pathLst>
                <a:path h="7938389" w="10177780">
                  <a:moveTo>
                    <a:pt x="0" y="0"/>
                  </a:moveTo>
                  <a:lnTo>
                    <a:pt x="10177780" y="0"/>
                  </a:lnTo>
                  <a:lnTo>
                    <a:pt x="10177780" y="7938389"/>
                  </a:lnTo>
                  <a:lnTo>
                    <a:pt x="0" y="7938389"/>
                  </a:lnTo>
                  <a:lnTo>
                    <a:pt x="0" y="0"/>
                  </a:lnTo>
                  <a:close/>
                </a:path>
              </a:pathLst>
            </a:custGeom>
            <a:blipFill>
              <a:blip r:embed="rId5"/>
              <a:stretch>
                <a:fillRect l="0" t="0" r="0" b="0"/>
              </a:stretch>
            </a:blipFill>
          </p:spPr>
        </p:sp>
      </p:grpSp>
      <p:sp>
        <p:nvSpPr>
          <p:cNvPr name="TextBox 8" id="8"/>
          <p:cNvSpPr txBox="true"/>
          <p:nvPr/>
        </p:nvSpPr>
        <p:spPr>
          <a:xfrm rot="0">
            <a:off x="3050145" y="613410"/>
            <a:ext cx="9838349"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LEAVE AND ABSENCE PATTERNS</a:t>
            </a:r>
          </a:p>
        </p:txBody>
      </p:sp>
      <p:sp>
        <p:nvSpPr>
          <p:cNvPr name="TextBox 9" id="9"/>
          <p:cNvSpPr txBox="true"/>
          <p:nvPr/>
        </p:nvSpPr>
        <p:spPr>
          <a:xfrm rot="0">
            <a:off x="297104"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year had the most employees taking leaves?</a:t>
            </a:r>
          </a:p>
        </p:txBody>
      </p:sp>
      <p:sp>
        <p:nvSpPr>
          <p:cNvPr name="TextBox 10" id="10"/>
          <p:cNvSpPr txBox="true"/>
          <p:nvPr/>
        </p:nvSpPr>
        <p:spPr>
          <a:xfrm rot="0">
            <a:off x="9526074" y="2246849"/>
            <a:ext cx="8333640" cy="477962"/>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average number of leave days taken by its employees per department?</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6"/>
              <a:stretch>
                <a:fillRect l="0" t="0" r="0" b="2"/>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06619" y="3533121"/>
            <a:ext cx="8160429" cy="5725179"/>
            <a:chOff x="0" y="0"/>
            <a:chExt cx="10880572" cy="7633572"/>
          </a:xfrm>
        </p:grpSpPr>
        <p:sp>
          <p:nvSpPr>
            <p:cNvPr name="Freeform 5" id="5"/>
            <p:cNvSpPr/>
            <p:nvPr/>
          </p:nvSpPr>
          <p:spPr>
            <a:xfrm flipH="false" flipV="false" rot="0">
              <a:off x="0" y="0"/>
              <a:ext cx="10880598" cy="7633589"/>
            </a:xfrm>
            <a:custGeom>
              <a:avLst/>
              <a:gdLst/>
              <a:ahLst/>
              <a:cxnLst/>
              <a:rect r="r" b="b" t="t" l="l"/>
              <a:pathLst>
                <a:path h="7633589" w="10880598">
                  <a:moveTo>
                    <a:pt x="0" y="0"/>
                  </a:moveTo>
                  <a:lnTo>
                    <a:pt x="10880598" y="0"/>
                  </a:lnTo>
                  <a:lnTo>
                    <a:pt x="10880598" y="7633589"/>
                  </a:lnTo>
                  <a:lnTo>
                    <a:pt x="0" y="7633589"/>
                  </a:lnTo>
                  <a:lnTo>
                    <a:pt x="0" y="0"/>
                  </a:lnTo>
                  <a:close/>
                </a:path>
              </a:pathLst>
            </a:custGeom>
            <a:blipFill>
              <a:blip r:embed="rId4"/>
              <a:stretch>
                <a:fillRect l="0" t="0" r="0" b="0"/>
              </a:stretch>
            </a:blipFill>
          </p:spPr>
        </p:sp>
      </p:grpSp>
      <p:grpSp>
        <p:nvGrpSpPr>
          <p:cNvPr name="Group 6" id="6"/>
          <p:cNvGrpSpPr/>
          <p:nvPr/>
        </p:nvGrpSpPr>
        <p:grpSpPr>
          <a:xfrm rot="0">
            <a:off x="10696194" y="3401826"/>
            <a:ext cx="6563106" cy="5856474"/>
            <a:chOff x="0" y="0"/>
            <a:chExt cx="8750808" cy="7808632"/>
          </a:xfrm>
        </p:grpSpPr>
        <p:sp>
          <p:nvSpPr>
            <p:cNvPr name="Freeform 7" id="7"/>
            <p:cNvSpPr/>
            <p:nvPr/>
          </p:nvSpPr>
          <p:spPr>
            <a:xfrm flipH="false" flipV="false" rot="0">
              <a:off x="0" y="0"/>
              <a:ext cx="8750808" cy="7808595"/>
            </a:xfrm>
            <a:custGeom>
              <a:avLst/>
              <a:gdLst/>
              <a:ahLst/>
              <a:cxnLst/>
              <a:rect r="r" b="b" t="t" l="l"/>
              <a:pathLst>
                <a:path h="7808595" w="8750808">
                  <a:moveTo>
                    <a:pt x="0" y="0"/>
                  </a:moveTo>
                  <a:lnTo>
                    <a:pt x="8750808" y="0"/>
                  </a:lnTo>
                  <a:lnTo>
                    <a:pt x="8750808" y="7808595"/>
                  </a:lnTo>
                  <a:lnTo>
                    <a:pt x="0" y="7808595"/>
                  </a:lnTo>
                  <a:lnTo>
                    <a:pt x="0" y="0"/>
                  </a:lnTo>
                  <a:close/>
                </a:path>
              </a:pathLst>
            </a:custGeom>
            <a:blipFill>
              <a:blip r:embed="rId5"/>
              <a:stretch>
                <a:fillRect l="0" t="0" r="0" b="0"/>
              </a:stretch>
            </a:blipFill>
          </p:spPr>
        </p:sp>
      </p:grpSp>
      <p:sp>
        <p:nvSpPr>
          <p:cNvPr name="TextBox 8" id="8"/>
          <p:cNvSpPr txBox="true"/>
          <p:nvPr/>
        </p:nvSpPr>
        <p:spPr>
          <a:xfrm rot="0">
            <a:off x="2766856" y="613410"/>
            <a:ext cx="12754287"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PAYROLL AND COMPENSATION ANALYSIS</a:t>
            </a:r>
          </a:p>
        </p:txBody>
      </p:sp>
      <p:sp>
        <p:nvSpPr>
          <p:cNvPr name="TextBox 9" id="9"/>
          <p:cNvSpPr txBox="true"/>
          <p:nvPr/>
        </p:nvSpPr>
        <p:spPr>
          <a:xfrm rot="0">
            <a:off x="0"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total monthly payroll processed?</a:t>
            </a:r>
          </a:p>
        </p:txBody>
      </p:sp>
      <p:sp>
        <p:nvSpPr>
          <p:cNvPr name="TextBox 10" id="10"/>
          <p:cNvSpPr txBox="true"/>
          <p:nvPr/>
        </p:nvSpPr>
        <p:spPr>
          <a:xfrm rot="0">
            <a:off x="9526074"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average bonus given per department?</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6"/>
              <a:stretch>
                <a:fillRect l="0" t="0" r="0" b="2"/>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169158"/>
            <a:ext cx="8406251" cy="1196994"/>
          </a:xfrm>
          <a:custGeom>
            <a:avLst/>
            <a:gdLst/>
            <a:ahLst/>
            <a:cxnLst/>
            <a:rect r="r" b="b" t="t" l="l"/>
            <a:pathLst>
              <a:path h="1196994" w="8406251">
                <a:moveTo>
                  <a:pt x="0" y="0"/>
                </a:moveTo>
                <a:lnTo>
                  <a:pt x="8406250" y="0"/>
                </a:lnTo>
                <a:lnTo>
                  <a:pt x="8406250" y="1196994"/>
                </a:lnTo>
                <a:lnTo>
                  <a:pt x="0" y="1196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26052" y="3524907"/>
            <a:ext cx="7940997" cy="4737288"/>
            <a:chOff x="0" y="0"/>
            <a:chExt cx="10587996" cy="6316384"/>
          </a:xfrm>
        </p:grpSpPr>
        <p:sp>
          <p:nvSpPr>
            <p:cNvPr name="Freeform 5" id="5"/>
            <p:cNvSpPr/>
            <p:nvPr/>
          </p:nvSpPr>
          <p:spPr>
            <a:xfrm flipH="false" flipV="false" rot="0">
              <a:off x="0" y="0"/>
              <a:ext cx="10587990" cy="6316345"/>
            </a:xfrm>
            <a:custGeom>
              <a:avLst/>
              <a:gdLst/>
              <a:ahLst/>
              <a:cxnLst/>
              <a:rect r="r" b="b" t="t" l="l"/>
              <a:pathLst>
                <a:path h="6316345" w="10587990">
                  <a:moveTo>
                    <a:pt x="0" y="0"/>
                  </a:moveTo>
                  <a:lnTo>
                    <a:pt x="10587990" y="0"/>
                  </a:lnTo>
                  <a:lnTo>
                    <a:pt x="10587990" y="6316345"/>
                  </a:lnTo>
                  <a:lnTo>
                    <a:pt x="0" y="6316345"/>
                  </a:lnTo>
                  <a:lnTo>
                    <a:pt x="0" y="0"/>
                  </a:lnTo>
                  <a:close/>
                </a:path>
              </a:pathLst>
            </a:custGeom>
            <a:blipFill>
              <a:blip r:embed="rId6"/>
              <a:stretch>
                <a:fillRect l="0" t="0" r="0" b="0"/>
              </a:stretch>
            </a:blipFill>
          </p:spPr>
        </p:sp>
      </p:grpSp>
      <p:grpSp>
        <p:nvGrpSpPr>
          <p:cNvPr name="Group 6" id="6"/>
          <p:cNvGrpSpPr/>
          <p:nvPr/>
        </p:nvGrpSpPr>
        <p:grpSpPr>
          <a:xfrm rot="0">
            <a:off x="9950744" y="3682713"/>
            <a:ext cx="7308556" cy="4421676"/>
            <a:chOff x="0" y="0"/>
            <a:chExt cx="9744741" cy="5895568"/>
          </a:xfrm>
        </p:grpSpPr>
        <p:sp>
          <p:nvSpPr>
            <p:cNvPr name="Freeform 7" id="7"/>
            <p:cNvSpPr/>
            <p:nvPr/>
          </p:nvSpPr>
          <p:spPr>
            <a:xfrm flipH="false" flipV="false" rot="0">
              <a:off x="0" y="0"/>
              <a:ext cx="9744710" cy="5895594"/>
            </a:xfrm>
            <a:custGeom>
              <a:avLst/>
              <a:gdLst/>
              <a:ahLst/>
              <a:cxnLst/>
              <a:rect r="r" b="b" t="t" l="l"/>
              <a:pathLst>
                <a:path h="5895594" w="9744710">
                  <a:moveTo>
                    <a:pt x="0" y="0"/>
                  </a:moveTo>
                  <a:lnTo>
                    <a:pt x="9744710" y="0"/>
                  </a:lnTo>
                  <a:lnTo>
                    <a:pt x="9744710" y="5895594"/>
                  </a:lnTo>
                  <a:lnTo>
                    <a:pt x="0" y="5895594"/>
                  </a:lnTo>
                  <a:lnTo>
                    <a:pt x="0" y="0"/>
                  </a:lnTo>
                  <a:close/>
                </a:path>
              </a:pathLst>
            </a:custGeom>
            <a:blipFill>
              <a:blip r:embed="rId7"/>
              <a:stretch>
                <a:fillRect l="-26" t="0" r="-27" b="0"/>
              </a:stretch>
            </a:blipFill>
          </p:spPr>
        </p:sp>
      </p:grpSp>
      <p:sp>
        <p:nvSpPr>
          <p:cNvPr name="TextBox 8" id="8"/>
          <p:cNvSpPr txBox="true"/>
          <p:nvPr/>
        </p:nvSpPr>
        <p:spPr>
          <a:xfrm rot="0">
            <a:off x="2766856" y="613410"/>
            <a:ext cx="12754287"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PAYROLL AND COMPENSATION ANALYSIS</a:t>
            </a:r>
          </a:p>
        </p:txBody>
      </p:sp>
      <p:sp>
        <p:nvSpPr>
          <p:cNvPr name="TextBox 9" id="9"/>
          <p:cNvSpPr txBox="true"/>
          <p:nvPr/>
        </p:nvSpPr>
        <p:spPr>
          <a:xfrm rot="0">
            <a:off x="163134" y="2341001"/>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department receives the highest total bonuses?</a:t>
            </a:r>
          </a:p>
        </p:txBody>
      </p:sp>
      <p:sp>
        <p:nvSpPr>
          <p:cNvPr name="TextBox 10" id="10"/>
          <p:cNvSpPr txBox="true"/>
          <p:nvPr/>
        </p:nvSpPr>
        <p:spPr>
          <a:xfrm rot="0">
            <a:off x="9562379" y="2499431"/>
            <a:ext cx="8333640" cy="477962"/>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average value of total_amount after considering leave deductions?</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8"/>
              <a:stretch>
                <a:fillRect l="0" t="0" r="0" b="2"/>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2090216" y="880272"/>
            <a:ext cx="4406333"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SUMMARY</a:t>
            </a:r>
          </a:p>
        </p:txBody>
      </p:sp>
      <p:sp>
        <p:nvSpPr>
          <p:cNvPr name="Freeform 3" id="3"/>
          <p:cNvSpPr/>
          <p:nvPr/>
        </p:nvSpPr>
        <p:spPr>
          <a:xfrm flipH="false" flipV="false" rot="-9706846">
            <a:off x="605847" y="279993"/>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4" id="4"/>
          <p:cNvSpPr/>
          <p:nvPr/>
        </p:nvSpPr>
        <p:spPr>
          <a:xfrm flipH="false" flipV="false" rot="-1985748">
            <a:off x="9966932" y="7950364"/>
            <a:ext cx="1171310" cy="1245093"/>
          </a:xfrm>
          <a:custGeom>
            <a:avLst/>
            <a:gdLst/>
            <a:ahLst/>
            <a:cxnLst/>
            <a:rect r="r" b="b" t="t" l="l"/>
            <a:pathLst>
              <a:path h="1245093" w="1171310">
                <a:moveTo>
                  <a:pt x="0" y="0"/>
                </a:moveTo>
                <a:lnTo>
                  <a:pt x="1171310" y="0"/>
                </a:lnTo>
                <a:lnTo>
                  <a:pt x="1171310" y="1245093"/>
                </a:lnTo>
                <a:lnTo>
                  <a:pt x="0" y="1245093"/>
                </a:lnTo>
                <a:lnTo>
                  <a:pt x="0" y="0"/>
                </a:lnTo>
                <a:close/>
              </a:path>
            </a:pathLst>
          </a:custGeom>
          <a:blipFill>
            <a:blip r:embed="rId4">
              <a:extLst>
                <a:ext uri="{96DAC541-7B7A-43D3-8B79-37D633B846F1}">
                  <asvg:svgBlip xmlns:asvg="http://schemas.microsoft.com/office/drawing/2016/SVG/main" r:embed="rId5"/>
                </a:ext>
              </a:extLst>
            </a:blip>
            <a:stretch>
              <a:fillRect l="0" t="-96" r="0" b="-96"/>
            </a:stretch>
          </a:blipFill>
        </p:spPr>
      </p:sp>
      <p:sp>
        <p:nvSpPr>
          <p:cNvPr name="Freeform 5" id="5"/>
          <p:cNvSpPr/>
          <p:nvPr/>
        </p:nvSpPr>
        <p:spPr>
          <a:xfrm flipH="false" flipV="false" rot="-6072759">
            <a:off x="10345114" y="3725320"/>
            <a:ext cx="920065" cy="996134"/>
          </a:xfrm>
          <a:custGeom>
            <a:avLst/>
            <a:gdLst/>
            <a:ahLst/>
            <a:cxnLst/>
            <a:rect r="r" b="b" t="t" l="l"/>
            <a:pathLst>
              <a:path h="996134" w="920065">
                <a:moveTo>
                  <a:pt x="0" y="0"/>
                </a:moveTo>
                <a:lnTo>
                  <a:pt x="920065" y="0"/>
                </a:lnTo>
                <a:lnTo>
                  <a:pt x="920065" y="996134"/>
                </a:lnTo>
                <a:lnTo>
                  <a:pt x="0" y="996134"/>
                </a:lnTo>
                <a:lnTo>
                  <a:pt x="0" y="0"/>
                </a:lnTo>
                <a:close/>
              </a:path>
            </a:pathLst>
          </a:custGeom>
          <a:blipFill>
            <a:blip r:embed="rId6">
              <a:extLst>
                <a:ext uri="{96DAC541-7B7A-43D3-8B79-37D633B846F1}">
                  <asvg:svgBlip xmlns:asvg="http://schemas.microsoft.com/office/drawing/2016/SVG/main" r:embed="rId7"/>
                </a:ext>
              </a:extLst>
            </a:blip>
            <a:stretch>
              <a:fillRect l="-9" t="0" r="-9" b="0"/>
            </a:stretch>
          </a:blipFill>
        </p:spPr>
      </p:sp>
      <p:sp>
        <p:nvSpPr>
          <p:cNvPr name="Freeform 6" id="6"/>
          <p:cNvSpPr/>
          <p:nvPr/>
        </p:nvSpPr>
        <p:spPr>
          <a:xfrm flipH="false" flipV="false" rot="0">
            <a:off x="840747" y="2034105"/>
            <a:ext cx="754643" cy="703381"/>
          </a:xfrm>
          <a:custGeom>
            <a:avLst/>
            <a:gdLst/>
            <a:ahLst/>
            <a:cxnLst/>
            <a:rect r="r" b="b" t="t" l="l"/>
            <a:pathLst>
              <a:path h="703381" w="754643">
                <a:moveTo>
                  <a:pt x="0" y="0"/>
                </a:moveTo>
                <a:lnTo>
                  <a:pt x="754643" y="0"/>
                </a:lnTo>
                <a:lnTo>
                  <a:pt x="754643" y="703381"/>
                </a:lnTo>
                <a:lnTo>
                  <a:pt x="0" y="703381"/>
                </a:lnTo>
                <a:lnTo>
                  <a:pt x="0" y="0"/>
                </a:lnTo>
                <a:close/>
              </a:path>
            </a:pathLst>
          </a:custGeom>
          <a:blipFill>
            <a:blip r:embed="rId8">
              <a:extLst>
                <a:ext uri="{96DAC541-7B7A-43D3-8B79-37D633B846F1}">
                  <asvg:svgBlip xmlns:asvg="http://schemas.microsoft.com/office/drawing/2016/SVG/main" r:embed="rId9"/>
                </a:ext>
              </a:extLst>
            </a:blip>
            <a:stretch>
              <a:fillRect l="-382" t="0" r="-382" b="0"/>
            </a:stretch>
          </a:blipFill>
        </p:spPr>
      </p:sp>
      <p:sp>
        <p:nvSpPr>
          <p:cNvPr name="Freeform 7" id="7"/>
          <p:cNvSpPr/>
          <p:nvPr/>
        </p:nvSpPr>
        <p:spPr>
          <a:xfrm flipH="false" flipV="false" rot="1392367">
            <a:off x="14214142" y="662492"/>
            <a:ext cx="1765303" cy="2249088"/>
          </a:xfrm>
          <a:custGeom>
            <a:avLst/>
            <a:gdLst/>
            <a:ahLst/>
            <a:cxnLst/>
            <a:rect r="r" b="b" t="t" l="l"/>
            <a:pathLst>
              <a:path h="2249088" w="1765303">
                <a:moveTo>
                  <a:pt x="0" y="0"/>
                </a:moveTo>
                <a:lnTo>
                  <a:pt x="1765303" y="0"/>
                </a:lnTo>
                <a:lnTo>
                  <a:pt x="1765303" y="2249088"/>
                </a:lnTo>
                <a:lnTo>
                  <a:pt x="0" y="2249088"/>
                </a:lnTo>
                <a:lnTo>
                  <a:pt x="0" y="0"/>
                </a:lnTo>
                <a:close/>
              </a:path>
            </a:pathLst>
          </a:custGeom>
          <a:blipFill>
            <a:blip r:embed="rId10">
              <a:extLst>
                <a:ext uri="{96DAC541-7B7A-43D3-8B79-37D633B846F1}">
                  <asvg:svgBlip xmlns:asvg="http://schemas.microsoft.com/office/drawing/2016/SVG/main" r:embed="rId11"/>
                </a:ext>
              </a:extLst>
            </a:blip>
            <a:stretch>
              <a:fillRect l="0" t="-5" r="0" b="-5"/>
            </a:stretch>
          </a:blipFill>
        </p:spPr>
      </p:sp>
      <p:sp>
        <p:nvSpPr>
          <p:cNvPr name="Freeform 8" id="8"/>
          <p:cNvSpPr/>
          <p:nvPr/>
        </p:nvSpPr>
        <p:spPr>
          <a:xfrm flipH="false" flipV="false" rot="0">
            <a:off x="706164" y="9414246"/>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2">
              <a:extLst>
                <a:ext uri="{96DAC541-7B7A-43D3-8B79-37D633B846F1}">
                  <asvg:svgBlip xmlns:asvg="http://schemas.microsoft.com/office/drawing/2016/SVG/main" r:embed="rId13"/>
                </a:ext>
              </a:extLst>
            </a:blip>
            <a:stretch>
              <a:fillRect l="0" t="-822" r="0" b="-822"/>
            </a:stretch>
          </a:blipFill>
        </p:spPr>
      </p:sp>
      <p:sp>
        <p:nvSpPr>
          <p:cNvPr name="TextBox 9" id="9"/>
          <p:cNvSpPr txBox="true"/>
          <p:nvPr/>
        </p:nvSpPr>
        <p:spPr>
          <a:xfrm rot="0">
            <a:off x="1367703" y="2775586"/>
            <a:ext cx="8499140" cy="25146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The Employee Management System (EMS) is a structured SQL-based solution designed to efficiently manage employee data, job roles, salary structures, qualifications, leave records, and payroll. By using relational tables and foreign key constraints, the system ensures data consistency and smooth HR operations.</a:t>
            </a:r>
          </a:p>
        </p:txBody>
      </p:sp>
      <p:sp>
        <p:nvSpPr>
          <p:cNvPr name="TextBox 10" id="10"/>
          <p:cNvSpPr txBox="true"/>
          <p:nvPr/>
        </p:nvSpPr>
        <p:spPr>
          <a:xfrm rot="0">
            <a:off x="1557039" y="6117484"/>
            <a:ext cx="7755989" cy="20955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This project demonstrates the ability to design an end-to-end database, import interconnected datasets, and perform advanced SQL queries to generate meaningful business insights across HR, payroll, and departmental operations.</a:t>
            </a:r>
          </a:p>
        </p:txBody>
      </p:sp>
      <p:sp>
        <p:nvSpPr>
          <p:cNvPr name="Freeform 11" id="11"/>
          <p:cNvSpPr/>
          <p:nvPr/>
        </p:nvSpPr>
        <p:spPr>
          <a:xfrm flipH="false" flipV="false" rot="0">
            <a:off x="11745110" y="2906255"/>
            <a:ext cx="5993578" cy="5666656"/>
          </a:xfrm>
          <a:custGeom>
            <a:avLst/>
            <a:gdLst/>
            <a:ahLst/>
            <a:cxnLst/>
            <a:rect r="r" b="b" t="t" l="l"/>
            <a:pathLst>
              <a:path h="5666656" w="5993578">
                <a:moveTo>
                  <a:pt x="0" y="0"/>
                </a:moveTo>
                <a:lnTo>
                  <a:pt x="5993578" y="0"/>
                </a:lnTo>
                <a:lnTo>
                  <a:pt x="5993578" y="5666656"/>
                </a:lnTo>
                <a:lnTo>
                  <a:pt x="0" y="5666656"/>
                </a:lnTo>
                <a:lnTo>
                  <a:pt x="0" y="0"/>
                </a:lnTo>
                <a:close/>
              </a:path>
            </a:pathLst>
          </a:custGeom>
          <a:blipFill>
            <a:blip r:embed="rId14">
              <a:extLst>
                <a:ext uri="{96DAC541-7B7A-43D3-8B79-37D633B846F1}">
                  <asvg:svgBlip xmlns:asvg="http://schemas.microsoft.com/office/drawing/2016/SVG/main" r:embed="rId15"/>
                </a:ext>
              </a:extLst>
            </a:blip>
            <a:stretch>
              <a:fillRect l="0" t="-30" r="0" b="-30"/>
            </a:stretch>
          </a:blipFill>
        </p:spPr>
      </p:sp>
      <p:grpSp>
        <p:nvGrpSpPr>
          <p:cNvPr name="Group 12" id="12"/>
          <p:cNvGrpSpPr/>
          <p:nvPr/>
        </p:nvGrpSpPr>
        <p:grpSpPr>
          <a:xfrm rot="0">
            <a:off x="13221352" y="9277474"/>
            <a:ext cx="4838090" cy="1009526"/>
            <a:chOff x="0" y="0"/>
            <a:chExt cx="6450787" cy="1346035"/>
          </a:xfrm>
        </p:grpSpPr>
        <p:sp>
          <p:nvSpPr>
            <p:cNvPr name="Freeform 13" id="13"/>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6"/>
              <a:stretch>
                <a:fillRect l="0" t="0" r="0" b="2"/>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4162806" y="3298981"/>
            <a:ext cx="9962387" cy="5959319"/>
          </a:xfrm>
          <a:custGeom>
            <a:avLst/>
            <a:gdLst/>
            <a:ahLst/>
            <a:cxnLst/>
            <a:rect r="r" b="b" t="t" l="l"/>
            <a:pathLst>
              <a:path h="5959319" w="9962387">
                <a:moveTo>
                  <a:pt x="0" y="0"/>
                </a:moveTo>
                <a:lnTo>
                  <a:pt x="9962387" y="0"/>
                </a:lnTo>
                <a:lnTo>
                  <a:pt x="9962387" y="5959319"/>
                </a:lnTo>
                <a:lnTo>
                  <a:pt x="0" y="5959319"/>
                </a:lnTo>
                <a:lnTo>
                  <a:pt x="0" y="0"/>
                </a:lnTo>
                <a:close/>
              </a:path>
            </a:pathLst>
          </a:custGeom>
          <a:blipFill>
            <a:blip r:embed="rId2">
              <a:extLst>
                <a:ext uri="{96DAC541-7B7A-43D3-8B79-37D633B846F1}">
                  <asvg:svgBlip xmlns:asvg="http://schemas.microsoft.com/office/drawing/2016/SVG/main" r:embed="rId3"/>
                </a:ext>
              </a:extLst>
            </a:blip>
            <a:stretch>
              <a:fillRect l="0" t="-183" r="0" b="-183"/>
            </a:stretch>
          </a:blipFill>
        </p:spPr>
      </p:sp>
      <p:sp>
        <p:nvSpPr>
          <p:cNvPr name="TextBox 3" id="3"/>
          <p:cNvSpPr txBox="true"/>
          <p:nvPr/>
        </p:nvSpPr>
        <p:spPr>
          <a:xfrm rot="0">
            <a:off x="4494726" y="267349"/>
            <a:ext cx="9298548" cy="714374"/>
          </a:xfrm>
          <a:prstGeom prst="rect">
            <a:avLst/>
          </a:prstGeom>
        </p:spPr>
        <p:txBody>
          <a:bodyPr anchor="t" rtlCol="false" tIns="0" lIns="0" bIns="0" rIns="0">
            <a:spAutoFit/>
          </a:bodyPr>
          <a:lstStyle/>
          <a:p>
            <a:pPr algn="ctr">
              <a:lnSpc>
                <a:spcPts val="7798"/>
              </a:lnSpc>
            </a:pPr>
            <a:r>
              <a:rPr lang="en-US" sz="9999" spc="-878">
                <a:solidFill>
                  <a:srgbClr val="0390A7"/>
                </a:solidFill>
                <a:latin typeface="Happy Font TH"/>
                <a:ea typeface="Happy Font TH"/>
                <a:cs typeface="Happy Font TH"/>
                <a:sym typeface="Happy Font TH"/>
              </a:rPr>
              <a:t>KEY INSIGHTS</a:t>
            </a:r>
          </a:p>
        </p:txBody>
      </p:sp>
      <p:sp>
        <p:nvSpPr>
          <p:cNvPr name="Freeform 4" id="4"/>
          <p:cNvSpPr/>
          <p:nvPr/>
        </p:nvSpPr>
        <p:spPr>
          <a:xfrm flipH="false" flipV="false" rot="0">
            <a:off x="8487682" y="2443433"/>
            <a:ext cx="2565998" cy="1705934"/>
          </a:xfrm>
          <a:custGeom>
            <a:avLst/>
            <a:gdLst/>
            <a:ahLst/>
            <a:cxnLst/>
            <a:rect r="r" b="b" t="t" l="l"/>
            <a:pathLst>
              <a:path h="1705934" w="2565998">
                <a:moveTo>
                  <a:pt x="0" y="0"/>
                </a:moveTo>
                <a:lnTo>
                  <a:pt x="2565998" y="0"/>
                </a:lnTo>
                <a:lnTo>
                  <a:pt x="2565998" y="1705934"/>
                </a:lnTo>
                <a:lnTo>
                  <a:pt x="0" y="1705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580418">
            <a:off x="8633421" y="2945704"/>
            <a:ext cx="2053027" cy="654801"/>
          </a:xfrm>
          <a:prstGeom prst="rect">
            <a:avLst/>
          </a:prstGeom>
        </p:spPr>
        <p:txBody>
          <a:bodyPr anchor="t" rtlCol="false" tIns="0" lIns="0" bIns="0" rIns="0">
            <a:spAutoFit/>
          </a:bodyPr>
          <a:lstStyle/>
          <a:p>
            <a:pPr algn="ctr">
              <a:lnSpc>
                <a:spcPts val="1496"/>
              </a:lnSpc>
            </a:pPr>
            <a:r>
              <a:rPr lang="en-US" sz="1918" spc="-168">
                <a:solidFill>
                  <a:srgbClr val="010101"/>
                </a:solidFill>
                <a:latin typeface="Happy Font TH"/>
                <a:ea typeface="Happy Font TH"/>
                <a:cs typeface="Happy Font TH"/>
                <a:sym typeface="Happy Font TH"/>
              </a:rPr>
              <a:t>Payroll remains consistent, and bonuses correlate with high-value roles.</a:t>
            </a:r>
          </a:p>
        </p:txBody>
      </p:sp>
      <p:sp>
        <p:nvSpPr>
          <p:cNvPr name="Freeform 6" id="6"/>
          <p:cNvSpPr/>
          <p:nvPr/>
        </p:nvSpPr>
        <p:spPr>
          <a:xfrm flipH="false" flipV="false" rot="0">
            <a:off x="13476343" y="3044033"/>
            <a:ext cx="3813088" cy="2335832"/>
          </a:xfrm>
          <a:custGeom>
            <a:avLst/>
            <a:gdLst/>
            <a:ahLst/>
            <a:cxnLst/>
            <a:rect r="r" b="b" t="t" l="l"/>
            <a:pathLst>
              <a:path h="2335832" w="3813088">
                <a:moveTo>
                  <a:pt x="0" y="0"/>
                </a:moveTo>
                <a:lnTo>
                  <a:pt x="3813087" y="0"/>
                </a:lnTo>
                <a:lnTo>
                  <a:pt x="3813087" y="2335832"/>
                </a:lnTo>
                <a:lnTo>
                  <a:pt x="0" y="23358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631653">
            <a:off x="14252271" y="3676190"/>
            <a:ext cx="2268190" cy="1209040"/>
          </a:xfrm>
          <a:prstGeom prst="rect">
            <a:avLst/>
          </a:prstGeom>
        </p:spPr>
        <p:txBody>
          <a:bodyPr anchor="t" rtlCol="false" tIns="0" lIns="0" bIns="0" rIns="0">
            <a:spAutoFit/>
          </a:bodyPr>
          <a:lstStyle/>
          <a:p>
            <a:pPr algn="ctr">
              <a:lnSpc>
                <a:spcPts val="2419"/>
              </a:lnSpc>
            </a:pPr>
            <a:r>
              <a:rPr lang="en-US" sz="2199" spc="-109">
                <a:solidFill>
                  <a:srgbClr val="010101"/>
                </a:solidFill>
                <a:latin typeface="Happy Font TH"/>
                <a:ea typeface="Happy Font TH"/>
                <a:cs typeface="Happy Font TH"/>
                <a:sym typeface="Happy Font TH"/>
              </a:rPr>
              <a:t>Employee count is stable, with clear distribution across departments.</a:t>
            </a:r>
          </a:p>
        </p:txBody>
      </p:sp>
      <p:sp>
        <p:nvSpPr>
          <p:cNvPr name="Freeform 8" id="8"/>
          <p:cNvSpPr/>
          <p:nvPr/>
        </p:nvSpPr>
        <p:spPr>
          <a:xfrm flipH="false" flipV="false" rot="0">
            <a:off x="291757" y="2695093"/>
            <a:ext cx="2880116" cy="2108012"/>
          </a:xfrm>
          <a:custGeom>
            <a:avLst/>
            <a:gdLst/>
            <a:ahLst/>
            <a:cxnLst/>
            <a:rect r="r" b="b" t="t" l="l"/>
            <a:pathLst>
              <a:path h="2108012" w="2880116">
                <a:moveTo>
                  <a:pt x="0" y="0"/>
                </a:moveTo>
                <a:lnTo>
                  <a:pt x="2880115" y="0"/>
                </a:lnTo>
                <a:lnTo>
                  <a:pt x="2880115" y="2108012"/>
                </a:lnTo>
                <a:lnTo>
                  <a:pt x="0" y="21080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295528">
            <a:off x="582577" y="3194341"/>
            <a:ext cx="2240404" cy="1319769"/>
          </a:xfrm>
          <a:prstGeom prst="rect">
            <a:avLst/>
          </a:prstGeom>
        </p:spPr>
        <p:txBody>
          <a:bodyPr anchor="t" rtlCol="false" tIns="0" lIns="0" bIns="0" rIns="0">
            <a:spAutoFit/>
          </a:bodyPr>
          <a:lstStyle/>
          <a:p>
            <a:pPr algn="ctr">
              <a:lnSpc>
                <a:spcPts val="2110"/>
              </a:lnSpc>
            </a:pPr>
            <a:r>
              <a:rPr lang="en-US" sz="1918" spc="-95">
                <a:solidFill>
                  <a:srgbClr val="010101"/>
                </a:solidFill>
                <a:latin typeface="Happy Font TH"/>
                <a:ea typeface="Happy Font TH"/>
                <a:cs typeface="Happy Font TH"/>
                <a:sym typeface="Happy Font TH"/>
              </a:rPr>
              <a:t>Top salaries align strongly with strategic roles, indicating structured compensation.</a:t>
            </a:r>
          </a:p>
        </p:txBody>
      </p:sp>
      <p:sp>
        <p:nvSpPr>
          <p:cNvPr name="Freeform 10" id="10"/>
          <p:cNvSpPr/>
          <p:nvPr/>
        </p:nvSpPr>
        <p:spPr>
          <a:xfrm flipH="false" flipV="false" rot="0">
            <a:off x="1482824" y="5712644"/>
            <a:ext cx="3348865" cy="3497159"/>
          </a:xfrm>
          <a:custGeom>
            <a:avLst/>
            <a:gdLst/>
            <a:ahLst/>
            <a:cxnLst/>
            <a:rect r="r" b="b" t="t" l="l"/>
            <a:pathLst>
              <a:path h="3497159" w="3348865">
                <a:moveTo>
                  <a:pt x="0" y="0"/>
                </a:moveTo>
                <a:lnTo>
                  <a:pt x="3348865" y="0"/>
                </a:lnTo>
                <a:lnTo>
                  <a:pt x="3348865" y="3497159"/>
                </a:lnTo>
                <a:lnTo>
                  <a:pt x="0" y="34971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231756">
            <a:off x="2192296" y="6729659"/>
            <a:ext cx="1883456" cy="1319769"/>
          </a:xfrm>
          <a:prstGeom prst="rect">
            <a:avLst/>
          </a:prstGeom>
        </p:spPr>
        <p:txBody>
          <a:bodyPr anchor="t" rtlCol="false" tIns="0" lIns="0" bIns="0" rIns="0">
            <a:spAutoFit/>
          </a:bodyPr>
          <a:lstStyle/>
          <a:p>
            <a:pPr algn="ctr">
              <a:lnSpc>
                <a:spcPts val="2110"/>
              </a:lnSpc>
            </a:pPr>
            <a:r>
              <a:rPr lang="en-US" sz="1918" spc="-95">
                <a:solidFill>
                  <a:srgbClr val="010101"/>
                </a:solidFill>
                <a:latin typeface="Happy Font TH"/>
                <a:ea typeface="Happy Font TH"/>
                <a:cs typeface="Happy Font TH"/>
                <a:sym typeface="Happy Font TH"/>
              </a:rPr>
              <a:t>Qualifications match job requirements, proving efficient hiring alignment.</a:t>
            </a:r>
          </a:p>
        </p:txBody>
      </p:sp>
      <p:sp>
        <p:nvSpPr>
          <p:cNvPr name="Freeform 12" id="12"/>
          <p:cNvSpPr/>
          <p:nvPr/>
        </p:nvSpPr>
        <p:spPr>
          <a:xfrm flipH="false" flipV="false" rot="0">
            <a:off x="13991675" y="6135122"/>
            <a:ext cx="3252814" cy="1657405"/>
          </a:xfrm>
          <a:custGeom>
            <a:avLst/>
            <a:gdLst/>
            <a:ahLst/>
            <a:cxnLst/>
            <a:rect r="r" b="b" t="t" l="l"/>
            <a:pathLst>
              <a:path h="1657405" w="3252814">
                <a:moveTo>
                  <a:pt x="0" y="0"/>
                </a:moveTo>
                <a:lnTo>
                  <a:pt x="3252814" y="0"/>
                </a:lnTo>
                <a:lnTo>
                  <a:pt x="3252814" y="1657405"/>
                </a:lnTo>
                <a:lnTo>
                  <a:pt x="0" y="16574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432333">
            <a:off x="14193000" y="6641091"/>
            <a:ext cx="2845384" cy="786369"/>
          </a:xfrm>
          <a:prstGeom prst="rect">
            <a:avLst/>
          </a:prstGeom>
        </p:spPr>
        <p:txBody>
          <a:bodyPr anchor="t" rtlCol="false" tIns="0" lIns="0" bIns="0" rIns="0">
            <a:spAutoFit/>
          </a:bodyPr>
          <a:lstStyle/>
          <a:p>
            <a:pPr algn="ctr">
              <a:lnSpc>
                <a:spcPts val="2110"/>
              </a:lnSpc>
            </a:pPr>
            <a:r>
              <a:rPr lang="en-US" sz="1918" spc="-95">
                <a:solidFill>
                  <a:srgbClr val="010101"/>
                </a:solidFill>
                <a:latin typeface="Happy Font TH"/>
                <a:ea typeface="Happy Font TH"/>
                <a:cs typeface="Happy Font TH"/>
                <a:sym typeface="Happy Font TH"/>
              </a:rPr>
              <a:t>IT &amp; HR hold the most employees, showing core operational strength.</a:t>
            </a:r>
          </a:p>
        </p:txBody>
      </p:sp>
      <p:sp>
        <p:nvSpPr>
          <p:cNvPr name="Freeform 14" id="14"/>
          <p:cNvSpPr/>
          <p:nvPr/>
        </p:nvSpPr>
        <p:spPr>
          <a:xfrm flipH="false" flipV="false" rot="-1840441">
            <a:off x="13781375" y="1313713"/>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4">
              <a:extLst>
                <a:ext uri="{96DAC541-7B7A-43D3-8B79-37D633B846F1}">
                  <asvg:svgBlip xmlns:asvg="http://schemas.microsoft.com/office/drawing/2016/SVG/main" r:embed="rId15"/>
                </a:ext>
              </a:extLst>
            </a:blip>
            <a:stretch>
              <a:fillRect l="-1041" t="0" r="-1041" b="0"/>
            </a:stretch>
          </a:blipFill>
        </p:spPr>
      </p:sp>
      <p:sp>
        <p:nvSpPr>
          <p:cNvPr name="Freeform 15" id="15"/>
          <p:cNvSpPr/>
          <p:nvPr/>
        </p:nvSpPr>
        <p:spPr>
          <a:xfrm flipH="false" flipV="false" rot="-9706846">
            <a:off x="4465681" y="1386810"/>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4">
              <a:extLst>
                <a:ext uri="{96DAC541-7B7A-43D3-8B79-37D633B846F1}">
                  <asvg:svgBlip xmlns:asvg="http://schemas.microsoft.com/office/drawing/2016/SVG/main" r:embed="rId15"/>
                </a:ext>
              </a:extLst>
            </a:blip>
            <a:stretch>
              <a:fillRect l="-1041" t="0" r="-1041" b="0"/>
            </a:stretch>
          </a:blipFill>
        </p:spPr>
      </p:sp>
      <p:sp>
        <p:nvSpPr>
          <p:cNvPr name="Freeform 16" id="16"/>
          <p:cNvSpPr/>
          <p:nvPr/>
        </p:nvSpPr>
        <p:spPr>
          <a:xfrm flipH="false" flipV="false" rot="0">
            <a:off x="1307871" y="5082262"/>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16">
              <a:extLst>
                <a:ext uri="{96DAC541-7B7A-43D3-8B79-37D633B846F1}">
                  <asvg:svgBlip xmlns:asvg="http://schemas.microsoft.com/office/drawing/2016/SVG/main" r:embed="rId17"/>
                </a:ext>
              </a:extLst>
            </a:blip>
            <a:stretch>
              <a:fillRect l="0" t="-304" r="0" b="-304"/>
            </a:stretch>
          </a:blipFill>
        </p:spPr>
      </p:sp>
      <p:sp>
        <p:nvSpPr>
          <p:cNvPr name="Freeform 17" id="17"/>
          <p:cNvSpPr/>
          <p:nvPr/>
        </p:nvSpPr>
        <p:spPr>
          <a:xfrm flipH="false" flipV="false" rot="8655126">
            <a:off x="14432909" y="2322895"/>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16">
              <a:extLst>
                <a:ext uri="{96DAC541-7B7A-43D3-8B79-37D633B846F1}">
                  <asvg:svgBlip xmlns:asvg="http://schemas.microsoft.com/office/drawing/2016/SVG/main" r:embed="rId17"/>
                </a:ext>
              </a:extLst>
            </a:blip>
            <a:stretch>
              <a:fillRect l="0" t="-304" r="0" b="-304"/>
            </a:stretch>
          </a:blipFill>
        </p:spPr>
      </p:sp>
      <p:sp>
        <p:nvSpPr>
          <p:cNvPr name="Freeform 18" id="18"/>
          <p:cNvSpPr/>
          <p:nvPr/>
        </p:nvSpPr>
        <p:spPr>
          <a:xfrm flipH="false" flipV="false" rot="521015">
            <a:off x="14423107" y="472222"/>
            <a:ext cx="1674414" cy="919138"/>
          </a:xfrm>
          <a:custGeom>
            <a:avLst/>
            <a:gdLst/>
            <a:ahLst/>
            <a:cxnLst/>
            <a:rect r="r" b="b" t="t" l="l"/>
            <a:pathLst>
              <a:path h="919138" w="1674414">
                <a:moveTo>
                  <a:pt x="0" y="0"/>
                </a:moveTo>
                <a:lnTo>
                  <a:pt x="1674414" y="0"/>
                </a:lnTo>
                <a:lnTo>
                  <a:pt x="1674414" y="919138"/>
                </a:lnTo>
                <a:lnTo>
                  <a:pt x="0" y="919138"/>
                </a:lnTo>
                <a:lnTo>
                  <a:pt x="0" y="0"/>
                </a:lnTo>
                <a:close/>
              </a:path>
            </a:pathLst>
          </a:custGeom>
          <a:blipFill>
            <a:blip r:embed="rId18">
              <a:extLst>
                <a:ext uri="{96DAC541-7B7A-43D3-8B79-37D633B846F1}">
                  <asvg:svgBlip xmlns:asvg="http://schemas.microsoft.com/office/drawing/2016/SVG/main" r:embed="rId19"/>
                </a:ext>
              </a:extLst>
            </a:blip>
            <a:stretch>
              <a:fillRect l="0" t="-200" r="0" b="-200"/>
            </a:stretch>
          </a:blipFill>
        </p:spPr>
      </p:sp>
      <p:sp>
        <p:nvSpPr>
          <p:cNvPr name="Freeform 19" id="19"/>
          <p:cNvSpPr/>
          <p:nvPr/>
        </p:nvSpPr>
        <p:spPr>
          <a:xfrm flipH="false" flipV="false" rot="-701626">
            <a:off x="1970405" y="2352916"/>
            <a:ext cx="631145" cy="279385"/>
          </a:xfrm>
          <a:custGeom>
            <a:avLst/>
            <a:gdLst/>
            <a:ahLst/>
            <a:cxnLst/>
            <a:rect r="r" b="b" t="t" l="l"/>
            <a:pathLst>
              <a:path h="279385" w="631145">
                <a:moveTo>
                  <a:pt x="0" y="0"/>
                </a:moveTo>
                <a:lnTo>
                  <a:pt x="631145" y="0"/>
                </a:lnTo>
                <a:lnTo>
                  <a:pt x="631145" y="279385"/>
                </a:lnTo>
                <a:lnTo>
                  <a:pt x="0" y="279385"/>
                </a:lnTo>
                <a:lnTo>
                  <a:pt x="0" y="0"/>
                </a:lnTo>
                <a:close/>
              </a:path>
            </a:pathLst>
          </a:custGeom>
          <a:blipFill>
            <a:blip r:embed="rId20">
              <a:extLst>
                <a:ext uri="{96DAC541-7B7A-43D3-8B79-37D633B846F1}">
                  <asvg:svgBlip xmlns:asvg="http://schemas.microsoft.com/office/drawing/2016/SVG/main" r:embed="rId21"/>
                </a:ext>
              </a:extLst>
            </a:blip>
            <a:stretch>
              <a:fillRect l="0" t="-575" r="0" b="-575"/>
            </a:stretch>
          </a:blipFill>
        </p:spPr>
      </p:sp>
      <p:sp>
        <p:nvSpPr>
          <p:cNvPr name="Freeform 20" id="20"/>
          <p:cNvSpPr/>
          <p:nvPr/>
        </p:nvSpPr>
        <p:spPr>
          <a:xfrm flipH="false" flipV="false" rot="0">
            <a:off x="17535300" y="264964"/>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2">
              <a:extLst>
                <a:ext uri="{96DAC541-7B7A-43D3-8B79-37D633B846F1}">
                  <asvg:svgBlip xmlns:asvg="http://schemas.microsoft.com/office/drawing/2016/SVG/main" r:embed="rId23"/>
                </a:ext>
              </a:extLst>
            </a:blip>
            <a:stretch>
              <a:fillRect l="0" t="-822" r="0" b="-822"/>
            </a:stretch>
          </a:blipFill>
        </p:spPr>
      </p:sp>
      <p:sp>
        <p:nvSpPr>
          <p:cNvPr name="Freeform 21" id="21"/>
          <p:cNvSpPr/>
          <p:nvPr/>
        </p:nvSpPr>
        <p:spPr>
          <a:xfrm flipH="false" flipV="false" rot="0">
            <a:off x="457318" y="7919810"/>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2">
              <a:extLst>
                <a:ext uri="{96DAC541-7B7A-43D3-8B79-37D633B846F1}">
                  <asvg:svgBlip xmlns:asvg="http://schemas.microsoft.com/office/drawing/2016/SVG/main" r:embed="rId23"/>
                </a:ext>
              </a:extLst>
            </a:blip>
            <a:stretch>
              <a:fillRect l="0" t="-822" r="0" b="-822"/>
            </a:stretch>
          </a:blipFill>
        </p:spPr>
      </p:sp>
      <p:sp>
        <p:nvSpPr>
          <p:cNvPr name="Freeform 22" id="22"/>
          <p:cNvSpPr/>
          <p:nvPr/>
        </p:nvSpPr>
        <p:spPr>
          <a:xfrm flipH="false" flipV="false" rot="-6072899">
            <a:off x="3922064" y="3466660"/>
            <a:ext cx="1241082" cy="988353"/>
          </a:xfrm>
          <a:custGeom>
            <a:avLst/>
            <a:gdLst/>
            <a:ahLst/>
            <a:cxnLst/>
            <a:rect r="r" b="b" t="t" l="l"/>
            <a:pathLst>
              <a:path h="988353" w="1241082">
                <a:moveTo>
                  <a:pt x="0" y="0"/>
                </a:moveTo>
                <a:lnTo>
                  <a:pt x="1241082" y="0"/>
                </a:lnTo>
                <a:lnTo>
                  <a:pt x="1241082" y="988353"/>
                </a:lnTo>
                <a:lnTo>
                  <a:pt x="0" y="988353"/>
                </a:lnTo>
                <a:lnTo>
                  <a:pt x="0" y="0"/>
                </a:lnTo>
                <a:close/>
              </a:path>
            </a:pathLst>
          </a:custGeom>
          <a:blipFill>
            <a:blip r:embed="rId24">
              <a:extLst>
                <a:ext uri="{96DAC541-7B7A-43D3-8B79-37D633B846F1}">
                  <asvg:svgBlip xmlns:asvg="http://schemas.microsoft.com/office/drawing/2016/SVG/main" r:embed="rId25"/>
                </a:ext>
              </a:extLst>
            </a:blip>
            <a:stretch>
              <a:fillRect l="-155" t="0" r="-155" b="0"/>
            </a:stretch>
          </a:blipFill>
        </p:spPr>
      </p:sp>
      <p:sp>
        <p:nvSpPr>
          <p:cNvPr name="Freeform 23" id="23"/>
          <p:cNvSpPr/>
          <p:nvPr/>
        </p:nvSpPr>
        <p:spPr>
          <a:xfrm flipH="false" flipV="false" rot="0">
            <a:off x="11360929" y="1817620"/>
            <a:ext cx="2834748" cy="1611729"/>
          </a:xfrm>
          <a:custGeom>
            <a:avLst/>
            <a:gdLst/>
            <a:ahLst/>
            <a:cxnLst/>
            <a:rect r="r" b="b" t="t" l="l"/>
            <a:pathLst>
              <a:path h="1611729" w="2834748">
                <a:moveTo>
                  <a:pt x="0" y="0"/>
                </a:moveTo>
                <a:lnTo>
                  <a:pt x="2834749" y="0"/>
                </a:lnTo>
                <a:lnTo>
                  <a:pt x="2834749" y="1611728"/>
                </a:lnTo>
                <a:lnTo>
                  <a:pt x="0" y="161172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24" id="24"/>
          <p:cNvSpPr txBox="true"/>
          <p:nvPr/>
        </p:nvSpPr>
        <p:spPr>
          <a:xfrm rot="-580418">
            <a:off x="11788246" y="2338337"/>
            <a:ext cx="2053027" cy="654801"/>
          </a:xfrm>
          <a:prstGeom prst="rect">
            <a:avLst/>
          </a:prstGeom>
        </p:spPr>
        <p:txBody>
          <a:bodyPr anchor="t" rtlCol="false" tIns="0" lIns="0" bIns="0" rIns="0">
            <a:spAutoFit/>
          </a:bodyPr>
          <a:lstStyle/>
          <a:p>
            <a:pPr algn="ctr">
              <a:lnSpc>
                <a:spcPts val="1496"/>
              </a:lnSpc>
            </a:pPr>
            <a:r>
              <a:rPr lang="en-US" sz="1918" spc="-168">
                <a:solidFill>
                  <a:srgbClr val="010101"/>
                </a:solidFill>
                <a:latin typeface="Happy Font TH"/>
                <a:ea typeface="Happy Font TH"/>
                <a:cs typeface="Happy Font TH"/>
                <a:sym typeface="Happy Font TH"/>
              </a:rPr>
              <a:t>Departments with higher skills demand show higher payroll allocations.</a:t>
            </a:r>
          </a:p>
        </p:txBody>
      </p:sp>
      <p:sp>
        <p:nvSpPr>
          <p:cNvPr name="Freeform 25" id="25"/>
          <p:cNvSpPr/>
          <p:nvPr/>
        </p:nvSpPr>
        <p:spPr>
          <a:xfrm flipH="false" flipV="false" rot="0">
            <a:off x="5853233" y="1679909"/>
            <a:ext cx="2908144" cy="1749439"/>
          </a:xfrm>
          <a:custGeom>
            <a:avLst/>
            <a:gdLst/>
            <a:ahLst/>
            <a:cxnLst/>
            <a:rect r="r" b="b" t="t" l="l"/>
            <a:pathLst>
              <a:path h="1749439" w="2908144">
                <a:moveTo>
                  <a:pt x="0" y="0"/>
                </a:moveTo>
                <a:lnTo>
                  <a:pt x="2908144" y="0"/>
                </a:lnTo>
                <a:lnTo>
                  <a:pt x="2908144" y="1749439"/>
                </a:lnTo>
                <a:lnTo>
                  <a:pt x="0" y="174943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6" id="26"/>
          <p:cNvSpPr txBox="true"/>
          <p:nvPr/>
        </p:nvSpPr>
        <p:spPr>
          <a:xfrm rot="-580418">
            <a:off x="6260886" y="2272882"/>
            <a:ext cx="2053027" cy="654801"/>
          </a:xfrm>
          <a:prstGeom prst="rect">
            <a:avLst/>
          </a:prstGeom>
        </p:spPr>
        <p:txBody>
          <a:bodyPr anchor="t" rtlCol="false" tIns="0" lIns="0" bIns="0" rIns="0">
            <a:spAutoFit/>
          </a:bodyPr>
          <a:lstStyle/>
          <a:p>
            <a:pPr algn="ctr">
              <a:lnSpc>
                <a:spcPts val="1496"/>
              </a:lnSpc>
            </a:pPr>
            <a:r>
              <a:rPr lang="en-US" sz="1918" spc="-168">
                <a:solidFill>
                  <a:srgbClr val="010101"/>
                </a:solidFill>
                <a:latin typeface="Happy Font TH"/>
                <a:ea typeface="Happy Font TH"/>
                <a:cs typeface="Happy Font TH"/>
                <a:sym typeface="Happy Font TH"/>
              </a:rPr>
              <a:t>Leave patterns show predictable annual trends, useful for planning.</a:t>
            </a:r>
          </a:p>
        </p:txBody>
      </p:sp>
      <p:sp>
        <p:nvSpPr>
          <p:cNvPr name="Freeform 27" id="27"/>
          <p:cNvSpPr/>
          <p:nvPr/>
        </p:nvSpPr>
        <p:spPr>
          <a:xfrm flipH="false" flipV="false" rot="0">
            <a:off x="605114" y="-132701"/>
            <a:ext cx="3813088" cy="2335832"/>
          </a:xfrm>
          <a:custGeom>
            <a:avLst/>
            <a:gdLst/>
            <a:ahLst/>
            <a:cxnLst/>
            <a:rect r="r" b="b" t="t" l="l"/>
            <a:pathLst>
              <a:path h="2335832" w="3813088">
                <a:moveTo>
                  <a:pt x="0" y="0"/>
                </a:moveTo>
                <a:lnTo>
                  <a:pt x="3813087" y="0"/>
                </a:lnTo>
                <a:lnTo>
                  <a:pt x="3813087" y="2335832"/>
                </a:lnTo>
                <a:lnTo>
                  <a:pt x="0" y="23358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631653">
            <a:off x="1381043" y="499456"/>
            <a:ext cx="2268190" cy="1209040"/>
          </a:xfrm>
          <a:prstGeom prst="rect">
            <a:avLst/>
          </a:prstGeom>
        </p:spPr>
        <p:txBody>
          <a:bodyPr anchor="t" rtlCol="false" tIns="0" lIns="0" bIns="0" rIns="0">
            <a:spAutoFit/>
          </a:bodyPr>
          <a:lstStyle/>
          <a:p>
            <a:pPr algn="ctr">
              <a:lnSpc>
                <a:spcPts val="2419"/>
              </a:lnSpc>
            </a:pPr>
            <a:r>
              <a:rPr lang="en-US" sz="2199" spc="-109">
                <a:solidFill>
                  <a:srgbClr val="010101"/>
                </a:solidFill>
                <a:latin typeface="Happy Font TH"/>
                <a:ea typeface="Happy Font TH"/>
                <a:cs typeface="Happy Font TH"/>
                <a:sym typeface="Happy Font TH"/>
              </a:rPr>
              <a:t>Minimal data inconsistencies, showing a clean, reliable HR system.</a:t>
            </a:r>
          </a:p>
        </p:txBody>
      </p:sp>
      <p:grpSp>
        <p:nvGrpSpPr>
          <p:cNvPr name="Group 29" id="29"/>
          <p:cNvGrpSpPr/>
          <p:nvPr/>
        </p:nvGrpSpPr>
        <p:grpSpPr>
          <a:xfrm rot="0">
            <a:off x="13221352" y="9277474"/>
            <a:ext cx="4838090" cy="1009526"/>
            <a:chOff x="0" y="0"/>
            <a:chExt cx="6450787" cy="1346035"/>
          </a:xfrm>
        </p:grpSpPr>
        <p:sp>
          <p:nvSpPr>
            <p:cNvPr name="Freeform 30" id="30"/>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30"/>
              <a:stretch>
                <a:fillRect l="0" t="0" r="0" b="2"/>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1902453" y="729525"/>
            <a:ext cx="6195231"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CONCLUSION</a:t>
            </a:r>
          </a:p>
        </p:txBody>
      </p:sp>
      <p:sp>
        <p:nvSpPr>
          <p:cNvPr name="Freeform 3" id="3"/>
          <p:cNvSpPr/>
          <p:nvPr/>
        </p:nvSpPr>
        <p:spPr>
          <a:xfrm flipH="false" flipV="false" rot="-9706846">
            <a:off x="605847" y="279993"/>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4" id="4"/>
          <p:cNvSpPr/>
          <p:nvPr/>
        </p:nvSpPr>
        <p:spPr>
          <a:xfrm flipH="false" flipV="false" rot="-1985748">
            <a:off x="9966932" y="7950364"/>
            <a:ext cx="1171310" cy="1245093"/>
          </a:xfrm>
          <a:custGeom>
            <a:avLst/>
            <a:gdLst/>
            <a:ahLst/>
            <a:cxnLst/>
            <a:rect r="r" b="b" t="t" l="l"/>
            <a:pathLst>
              <a:path h="1245093" w="1171310">
                <a:moveTo>
                  <a:pt x="0" y="0"/>
                </a:moveTo>
                <a:lnTo>
                  <a:pt x="1171310" y="0"/>
                </a:lnTo>
                <a:lnTo>
                  <a:pt x="1171310" y="1245093"/>
                </a:lnTo>
                <a:lnTo>
                  <a:pt x="0" y="1245093"/>
                </a:lnTo>
                <a:lnTo>
                  <a:pt x="0" y="0"/>
                </a:lnTo>
                <a:close/>
              </a:path>
            </a:pathLst>
          </a:custGeom>
          <a:blipFill>
            <a:blip r:embed="rId4">
              <a:extLst>
                <a:ext uri="{96DAC541-7B7A-43D3-8B79-37D633B846F1}">
                  <asvg:svgBlip xmlns:asvg="http://schemas.microsoft.com/office/drawing/2016/SVG/main" r:embed="rId5"/>
                </a:ext>
              </a:extLst>
            </a:blip>
            <a:stretch>
              <a:fillRect l="0" t="-96" r="0" b="-96"/>
            </a:stretch>
          </a:blipFill>
        </p:spPr>
      </p:sp>
      <p:sp>
        <p:nvSpPr>
          <p:cNvPr name="Freeform 5" id="5"/>
          <p:cNvSpPr/>
          <p:nvPr/>
        </p:nvSpPr>
        <p:spPr>
          <a:xfrm flipH="false" flipV="false" rot="-6072759">
            <a:off x="9839995" y="5581317"/>
            <a:ext cx="920065" cy="996134"/>
          </a:xfrm>
          <a:custGeom>
            <a:avLst/>
            <a:gdLst/>
            <a:ahLst/>
            <a:cxnLst/>
            <a:rect r="r" b="b" t="t" l="l"/>
            <a:pathLst>
              <a:path h="996134" w="920065">
                <a:moveTo>
                  <a:pt x="0" y="0"/>
                </a:moveTo>
                <a:lnTo>
                  <a:pt x="920065" y="0"/>
                </a:lnTo>
                <a:lnTo>
                  <a:pt x="920065" y="996134"/>
                </a:lnTo>
                <a:lnTo>
                  <a:pt x="0" y="996134"/>
                </a:lnTo>
                <a:lnTo>
                  <a:pt x="0" y="0"/>
                </a:lnTo>
                <a:close/>
              </a:path>
            </a:pathLst>
          </a:custGeom>
          <a:blipFill>
            <a:blip r:embed="rId6">
              <a:extLst>
                <a:ext uri="{96DAC541-7B7A-43D3-8B79-37D633B846F1}">
                  <asvg:svgBlip xmlns:asvg="http://schemas.microsoft.com/office/drawing/2016/SVG/main" r:embed="rId7"/>
                </a:ext>
              </a:extLst>
            </a:blip>
            <a:stretch>
              <a:fillRect l="-9" t="0" r="-9" b="0"/>
            </a:stretch>
          </a:blipFill>
        </p:spPr>
      </p:sp>
      <p:sp>
        <p:nvSpPr>
          <p:cNvPr name="Freeform 6" id="6"/>
          <p:cNvSpPr/>
          <p:nvPr/>
        </p:nvSpPr>
        <p:spPr>
          <a:xfrm flipH="false" flipV="false" rot="0">
            <a:off x="840747" y="2034105"/>
            <a:ext cx="754643" cy="703381"/>
          </a:xfrm>
          <a:custGeom>
            <a:avLst/>
            <a:gdLst/>
            <a:ahLst/>
            <a:cxnLst/>
            <a:rect r="r" b="b" t="t" l="l"/>
            <a:pathLst>
              <a:path h="703381" w="754643">
                <a:moveTo>
                  <a:pt x="0" y="0"/>
                </a:moveTo>
                <a:lnTo>
                  <a:pt x="754643" y="0"/>
                </a:lnTo>
                <a:lnTo>
                  <a:pt x="754643" y="703381"/>
                </a:lnTo>
                <a:lnTo>
                  <a:pt x="0" y="703381"/>
                </a:lnTo>
                <a:lnTo>
                  <a:pt x="0" y="0"/>
                </a:lnTo>
                <a:close/>
              </a:path>
            </a:pathLst>
          </a:custGeom>
          <a:blipFill>
            <a:blip r:embed="rId8">
              <a:extLst>
                <a:ext uri="{96DAC541-7B7A-43D3-8B79-37D633B846F1}">
                  <asvg:svgBlip xmlns:asvg="http://schemas.microsoft.com/office/drawing/2016/SVG/main" r:embed="rId9"/>
                </a:ext>
              </a:extLst>
            </a:blip>
            <a:stretch>
              <a:fillRect l="-382" t="0" r="-382" b="0"/>
            </a:stretch>
          </a:blipFill>
        </p:spPr>
      </p:sp>
      <p:sp>
        <p:nvSpPr>
          <p:cNvPr name="Freeform 7" id="7"/>
          <p:cNvSpPr/>
          <p:nvPr/>
        </p:nvSpPr>
        <p:spPr>
          <a:xfrm flipH="false" flipV="false" rot="1392367">
            <a:off x="14214142" y="662492"/>
            <a:ext cx="1765303" cy="2249088"/>
          </a:xfrm>
          <a:custGeom>
            <a:avLst/>
            <a:gdLst/>
            <a:ahLst/>
            <a:cxnLst/>
            <a:rect r="r" b="b" t="t" l="l"/>
            <a:pathLst>
              <a:path h="2249088" w="1765303">
                <a:moveTo>
                  <a:pt x="0" y="0"/>
                </a:moveTo>
                <a:lnTo>
                  <a:pt x="1765303" y="0"/>
                </a:lnTo>
                <a:lnTo>
                  <a:pt x="1765303" y="2249088"/>
                </a:lnTo>
                <a:lnTo>
                  <a:pt x="0" y="2249088"/>
                </a:lnTo>
                <a:lnTo>
                  <a:pt x="0" y="0"/>
                </a:lnTo>
                <a:close/>
              </a:path>
            </a:pathLst>
          </a:custGeom>
          <a:blipFill>
            <a:blip r:embed="rId10">
              <a:extLst>
                <a:ext uri="{96DAC541-7B7A-43D3-8B79-37D633B846F1}">
                  <asvg:svgBlip xmlns:asvg="http://schemas.microsoft.com/office/drawing/2016/SVG/main" r:embed="rId11"/>
                </a:ext>
              </a:extLst>
            </a:blip>
            <a:stretch>
              <a:fillRect l="0" t="-5" r="0" b="-5"/>
            </a:stretch>
          </a:blipFill>
        </p:spPr>
      </p:sp>
      <p:sp>
        <p:nvSpPr>
          <p:cNvPr name="Freeform 8" id="8"/>
          <p:cNvSpPr/>
          <p:nvPr/>
        </p:nvSpPr>
        <p:spPr>
          <a:xfrm flipH="false" flipV="false" rot="0">
            <a:off x="706164" y="9414246"/>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2">
              <a:extLst>
                <a:ext uri="{96DAC541-7B7A-43D3-8B79-37D633B846F1}">
                  <asvg:svgBlip xmlns:asvg="http://schemas.microsoft.com/office/drawing/2016/SVG/main" r:embed="rId13"/>
                </a:ext>
              </a:extLst>
            </a:blip>
            <a:stretch>
              <a:fillRect l="0" t="-822" r="0" b="-822"/>
            </a:stretch>
          </a:blipFill>
        </p:spPr>
      </p:sp>
      <p:sp>
        <p:nvSpPr>
          <p:cNvPr name="TextBox 9" id="9"/>
          <p:cNvSpPr txBox="true"/>
          <p:nvPr/>
        </p:nvSpPr>
        <p:spPr>
          <a:xfrm rot="0">
            <a:off x="1086084" y="2959605"/>
            <a:ext cx="8859430" cy="2594238"/>
          </a:xfrm>
          <a:prstGeom prst="rect">
            <a:avLst/>
          </a:prstGeom>
        </p:spPr>
        <p:txBody>
          <a:bodyPr anchor="t" rtlCol="false" tIns="0" lIns="0" bIns="0" rIns="0">
            <a:spAutoFit/>
          </a:bodyPr>
          <a:lstStyle/>
          <a:p>
            <a:pPr algn="ctr">
              <a:lnSpc>
                <a:spcPts val="3438"/>
              </a:lnSpc>
            </a:pPr>
            <a:r>
              <a:rPr lang="en-US" sz="3126" spc="-156">
                <a:solidFill>
                  <a:srgbClr val="010101"/>
                </a:solidFill>
                <a:latin typeface="Happy Font TH"/>
                <a:ea typeface="Happy Font TH"/>
                <a:cs typeface="Happy Font TH"/>
                <a:sym typeface="Happy Font TH"/>
              </a:rPr>
              <a:t>The Employee Management System SQL project successfully demonstrates real-world database design, data normalization, and analytical querying.</a:t>
            </a:r>
          </a:p>
          <a:p>
            <a:pPr algn="ctr">
              <a:lnSpc>
                <a:spcPts val="3438"/>
              </a:lnSpc>
            </a:pPr>
            <a:r>
              <a:rPr lang="en-US" sz="3126" spc="-156">
                <a:solidFill>
                  <a:srgbClr val="010101"/>
                </a:solidFill>
                <a:latin typeface="Happy Font TH"/>
                <a:ea typeface="Happy Font TH"/>
                <a:cs typeface="Happy Font TH"/>
                <a:sym typeface="Happy Font TH"/>
              </a:rPr>
              <a:t> It provides actionable insights into employee structure, payroll efficiency, departmental performance, and workforce trends.</a:t>
            </a:r>
          </a:p>
        </p:txBody>
      </p:sp>
      <p:sp>
        <p:nvSpPr>
          <p:cNvPr name="TextBox 10" id="10"/>
          <p:cNvSpPr txBox="true"/>
          <p:nvPr/>
        </p:nvSpPr>
        <p:spPr>
          <a:xfrm rot="0">
            <a:off x="1557039" y="6117484"/>
            <a:ext cx="7755989" cy="20955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The system ensures accurate HR operations through linked tables and structured constraints, making it a scalable and reliable solution for organizational data management.</a:t>
            </a:r>
          </a:p>
          <a:p>
            <a:pPr algn="ctr">
              <a:lnSpc>
                <a:spcPts val="3300"/>
              </a:lnSpc>
            </a:pPr>
          </a:p>
        </p:txBody>
      </p:sp>
      <p:sp>
        <p:nvSpPr>
          <p:cNvPr name="Freeform 11" id="11"/>
          <p:cNvSpPr/>
          <p:nvPr/>
        </p:nvSpPr>
        <p:spPr>
          <a:xfrm flipH="false" flipV="false" rot="0">
            <a:off x="11383160" y="3178585"/>
            <a:ext cx="6339607" cy="4552990"/>
          </a:xfrm>
          <a:custGeom>
            <a:avLst/>
            <a:gdLst/>
            <a:ahLst/>
            <a:cxnLst/>
            <a:rect r="r" b="b" t="t" l="l"/>
            <a:pathLst>
              <a:path h="4552990" w="6339607">
                <a:moveTo>
                  <a:pt x="0" y="0"/>
                </a:moveTo>
                <a:lnTo>
                  <a:pt x="6339607" y="0"/>
                </a:lnTo>
                <a:lnTo>
                  <a:pt x="6339607" y="4552990"/>
                </a:lnTo>
                <a:lnTo>
                  <a:pt x="0" y="4552990"/>
                </a:lnTo>
                <a:lnTo>
                  <a:pt x="0" y="0"/>
                </a:lnTo>
                <a:close/>
              </a:path>
            </a:pathLst>
          </a:custGeom>
          <a:blipFill>
            <a:blip r:embed="rId14">
              <a:extLst>
                <a:ext uri="{96DAC541-7B7A-43D3-8B79-37D633B846F1}">
                  <asvg:svgBlip xmlns:asvg="http://schemas.microsoft.com/office/drawing/2016/SVG/main" r:embed="rId15"/>
                </a:ext>
              </a:extLst>
            </a:blip>
            <a:stretch>
              <a:fillRect l="0" t="-72" r="0" b="-72"/>
            </a:stretch>
          </a:blipFill>
        </p:spPr>
      </p:sp>
      <p:grpSp>
        <p:nvGrpSpPr>
          <p:cNvPr name="Group 12" id="12"/>
          <p:cNvGrpSpPr/>
          <p:nvPr/>
        </p:nvGrpSpPr>
        <p:grpSpPr>
          <a:xfrm rot="0">
            <a:off x="13221352" y="9277474"/>
            <a:ext cx="4838090" cy="1009526"/>
            <a:chOff x="0" y="0"/>
            <a:chExt cx="6450787" cy="1346035"/>
          </a:xfrm>
        </p:grpSpPr>
        <p:sp>
          <p:nvSpPr>
            <p:cNvPr name="Freeform 13" id="13"/>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6"/>
              <a:stretch>
                <a:fillRect l="0" t="0" r="0" b="2"/>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10113383" y="2482615"/>
            <a:ext cx="7505451" cy="6045300"/>
          </a:xfrm>
          <a:custGeom>
            <a:avLst/>
            <a:gdLst/>
            <a:ahLst/>
            <a:cxnLst/>
            <a:rect r="r" b="b" t="t" l="l"/>
            <a:pathLst>
              <a:path h="6045300" w="7505451">
                <a:moveTo>
                  <a:pt x="0" y="0"/>
                </a:moveTo>
                <a:lnTo>
                  <a:pt x="7505451" y="0"/>
                </a:lnTo>
                <a:lnTo>
                  <a:pt x="7505451" y="6045300"/>
                </a:lnTo>
                <a:lnTo>
                  <a:pt x="0" y="6045300"/>
                </a:lnTo>
                <a:lnTo>
                  <a:pt x="0" y="0"/>
                </a:lnTo>
                <a:close/>
              </a:path>
            </a:pathLst>
          </a:custGeom>
          <a:blipFill>
            <a:blip r:embed="rId2">
              <a:extLst>
                <a:ext uri="{96DAC541-7B7A-43D3-8B79-37D633B846F1}">
                  <asvg:svgBlip xmlns:asvg="http://schemas.microsoft.com/office/drawing/2016/SVG/main" r:embed="rId3"/>
                </a:ext>
              </a:extLst>
            </a:blip>
            <a:stretch>
              <a:fillRect l="0" t="-181" r="0" b="-181"/>
            </a:stretch>
          </a:blipFill>
        </p:spPr>
      </p:sp>
      <p:sp>
        <p:nvSpPr>
          <p:cNvPr name="Freeform 3" id="3"/>
          <p:cNvSpPr/>
          <p:nvPr/>
        </p:nvSpPr>
        <p:spPr>
          <a:xfrm flipH="false" flipV="false" rot="0">
            <a:off x="6315767" y="6808099"/>
            <a:ext cx="3345859" cy="2368091"/>
          </a:xfrm>
          <a:custGeom>
            <a:avLst/>
            <a:gdLst/>
            <a:ahLst/>
            <a:cxnLst/>
            <a:rect r="r" b="b" t="t" l="l"/>
            <a:pathLst>
              <a:path h="2368091" w="3345859">
                <a:moveTo>
                  <a:pt x="0" y="0"/>
                </a:moveTo>
                <a:lnTo>
                  <a:pt x="3345859" y="0"/>
                </a:lnTo>
                <a:lnTo>
                  <a:pt x="3345859" y="2368090"/>
                </a:lnTo>
                <a:lnTo>
                  <a:pt x="0" y="2368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695999">
            <a:off x="6842963" y="7787142"/>
            <a:ext cx="2053027" cy="521970"/>
          </a:xfrm>
          <a:prstGeom prst="rect">
            <a:avLst/>
          </a:prstGeom>
        </p:spPr>
        <p:txBody>
          <a:bodyPr anchor="t" rtlCol="false" tIns="0" lIns="0" bIns="0" rIns="0">
            <a:spAutoFit/>
          </a:bodyPr>
          <a:lstStyle/>
          <a:p>
            <a:pPr algn="ctr">
              <a:lnSpc>
                <a:spcPts val="2340"/>
              </a:lnSpc>
            </a:pPr>
            <a:r>
              <a:rPr lang="en-US" sz="3000" spc="-263">
                <a:solidFill>
                  <a:srgbClr val="010101"/>
                </a:solidFill>
                <a:latin typeface="Happy Font TH"/>
                <a:ea typeface="Happy Font TH"/>
                <a:cs typeface="Happy Font TH"/>
                <a:sym typeface="Happy Font TH"/>
              </a:rPr>
              <a:t>Improves HR efficiency</a:t>
            </a:r>
          </a:p>
        </p:txBody>
      </p:sp>
      <p:sp>
        <p:nvSpPr>
          <p:cNvPr name="Freeform 5" id="5"/>
          <p:cNvSpPr/>
          <p:nvPr/>
        </p:nvSpPr>
        <p:spPr>
          <a:xfrm flipH="false" flipV="false" rot="0">
            <a:off x="995515" y="2324872"/>
            <a:ext cx="4961412" cy="1658227"/>
          </a:xfrm>
          <a:custGeom>
            <a:avLst/>
            <a:gdLst/>
            <a:ahLst/>
            <a:cxnLst/>
            <a:rect r="r" b="b" t="t" l="l"/>
            <a:pathLst>
              <a:path h="1658227" w="4961412">
                <a:moveTo>
                  <a:pt x="0" y="0"/>
                </a:moveTo>
                <a:lnTo>
                  <a:pt x="4961412" y="0"/>
                </a:lnTo>
                <a:lnTo>
                  <a:pt x="4961412" y="1658227"/>
                </a:lnTo>
                <a:lnTo>
                  <a:pt x="0" y="16582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300000">
            <a:off x="1065190" y="2755569"/>
            <a:ext cx="4915290"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A system used to manage employee data</a:t>
            </a:r>
          </a:p>
        </p:txBody>
      </p:sp>
      <p:sp>
        <p:nvSpPr>
          <p:cNvPr name="Freeform 7" id="7"/>
          <p:cNvSpPr/>
          <p:nvPr/>
        </p:nvSpPr>
        <p:spPr>
          <a:xfrm flipH="false" flipV="false" rot="0">
            <a:off x="3900926" y="4169568"/>
            <a:ext cx="5771774" cy="2340306"/>
          </a:xfrm>
          <a:custGeom>
            <a:avLst/>
            <a:gdLst/>
            <a:ahLst/>
            <a:cxnLst/>
            <a:rect r="r" b="b" t="t" l="l"/>
            <a:pathLst>
              <a:path h="2340306" w="5771774">
                <a:moveTo>
                  <a:pt x="0" y="0"/>
                </a:moveTo>
                <a:lnTo>
                  <a:pt x="5771774" y="0"/>
                </a:lnTo>
                <a:lnTo>
                  <a:pt x="5771774" y="2340306"/>
                </a:lnTo>
                <a:lnTo>
                  <a:pt x="0" y="23403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600000">
            <a:off x="4652416" y="4930001"/>
            <a:ext cx="4168145"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Tracks departments, job roles, salaries, leaves</a:t>
            </a:r>
          </a:p>
        </p:txBody>
      </p:sp>
      <p:sp>
        <p:nvSpPr>
          <p:cNvPr name="Freeform 9" id="9"/>
          <p:cNvSpPr/>
          <p:nvPr/>
        </p:nvSpPr>
        <p:spPr>
          <a:xfrm flipH="false" flipV="false" rot="0">
            <a:off x="1319459" y="6713416"/>
            <a:ext cx="3074225" cy="2104407"/>
          </a:xfrm>
          <a:custGeom>
            <a:avLst/>
            <a:gdLst/>
            <a:ahLst/>
            <a:cxnLst/>
            <a:rect r="r" b="b" t="t" l="l"/>
            <a:pathLst>
              <a:path h="2104407" w="3074225">
                <a:moveTo>
                  <a:pt x="0" y="0"/>
                </a:moveTo>
                <a:lnTo>
                  <a:pt x="3074225" y="0"/>
                </a:lnTo>
                <a:lnTo>
                  <a:pt x="3074225" y="2104406"/>
                </a:lnTo>
                <a:lnTo>
                  <a:pt x="0" y="21044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472950">
            <a:off x="1685858" y="7112339"/>
            <a:ext cx="2136334" cy="12573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Used for payroll processing</a:t>
            </a:r>
          </a:p>
        </p:txBody>
      </p:sp>
      <p:sp>
        <p:nvSpPr>
          <p:cNvPr name="Freeform 11" id="11"/>
          <p:cNvSpPr/>
          <p:nvPr/>
        </p:nvSpPr>
        <p:spPr>
          <a:xfrm flipH="false" flipV="false" rot="2366768">
            <a:off x="5974750" y="3818237"/>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2">
              <a:extLst>
                <a:ext uri="{96DAC541-7B7A-43D3-8B79-37D633B846F1}">
                  <asvg:svgBlip xmlns:asvg="http://schemas.microsoft.com/office/drawing/2016/SVG/main" r:embed="rId13"/>
                </a:ext>
              </a:extLst>
            </a:blip>
            <a:stretch>
              <a:fillRect l="-1041" t="0" r="-1041" b="0"/>
            </a:stretch>
          </a:blipFill>
        </p:spPr>
      </p:sp>
      <p:sp>
        <p:nvSpPr>
          <p:cNvPr name="Freeform 12" id="12"/>
          <p:cNvSpPr/>
          <p:nvPr/>
        </p:nvSpPr>
        <p:spPr>
          <a:xfrm flipH="false" flipV="false" rot="5308566">
            <a:off x="1259924" y="8904184"/>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2">
              <a:extLst>
                <a:ext uri="{96DAC541-7B7A-43D3-8B79-37D633B846F1}">
                  <asvg:svgBlip xmlns:asvg="http://schemas.microsoft.com/office/drawing/2016/SVG/main" r:embed="rId13"/>
                </a:ext>
              </a:extLst>
            </a:blip>
            <a:stretch>
              <a:fillRect l="-1041" t="0" r="-1041" b="0"/>
            </a:stretch>
          </a:blipFill>
        </p:spPr>
      </p:sp>
      <p:sp>
        <p:nvSpPr>
          <p:cNvPr name="Freeform 13" id="13"/>
          <p:cNvSpPr/>
          <p:nvPr/>
        </p:nvSpPr>
        <p:spPr>
          <a:xfrm flipH="false" flipV="false" rot="0">
            <a:off x="2214592" y="4379236"/>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14">
              <a:extLst>
                <a:ext uri="{96DAC541-7B7A-43D3-8B79-37D633B846F1}">
                  <asvg:svgBlip xmlns:asvg="http://schemas.microsoft.com/office/drawing/2016/SVG/main" r:embed="rId15"/>
                </a:ext>
              </a:extLst>
            </a:blip>
            <a:stretch>
              <a:fillRect l="0" t="-304" r="0" b="-304"/>
            </a:stretch>
          </a:blipFill>
        </p:spPr>
      </p:sp>
      <p:sp>
        <p:nvSpPr>
          <p:cNvPr name="Freeform 14" id="14"/>
          <p:cNvSpPr/>
          <p:nvPr/>
        </p:nvSpPr>
        <p:spPr>
          <a:xfrm flipH="false" flipV="false" rot="-604550">
            <a:off x="8889921" y="6050283"/>
            <a:ext cx="700761" cy="384670"/>
          </a:xfrm>
          <a:custGeom>
            <a:avLst/>
            <a:gdLst/>
            <a:ahLst/>
            <a:cxnLst/>
            <a:rect r="r" b="b" t="t" l="l"/>
            <a:pathLst>
              <a:path h="384670" w="700761">
                <a:moveTo>
                  <a:pt x="0" y="0"/>
                </a:moveTo>
                <a:lnTo>
                  <a:pt x="700761" y="0"/>
                </a:lnTo>
                <a:lnTo>
                  <a:pt x="700761" y="384670"/>
                </a:lnTo>
                <a:lnTo>
                  <a:pt x="0" y="384670"/>
                </a:lnTo>
                <a:lnTo>
                  <a:pt x="0" y="0"/>
                </a:lnTo>
                <a:close/>
              </a:path>
            </a:pathLst>
          </a:custGeom>
          <a:blipFill>
            <a:blip r:embed="rId16">
              <a:extLst>
                <a:ext uri="{96DAC541-7B7A-43D3-8B79-37D633B846F1}">
                  <asvg:svgBlip xmlns:asvg="http://schemas.microsoft.com/office/drawing/2016/SVG/main" r:embed="rId17"/>
                </a:ext>
              </a:extLst>
            </a:blip>
            <a:stretch>
              <a:fillRect l="0" t="-466" r="0" b="-466"/>
            </a:stretch>
          </a:blipFill>
        </p:spPr>
      </p:sp>
      <p:sp>
        <p:nvSpPr>
          <p:cNvPr name="Freeform 15" id="15"/>
          <p:cNvSpPr/>
          <p:nvPr/>
        </p:nvSpPr>
        <p:spPr>
          <a:xfrm flipH="false" flipV="false" rot="-1985748">
            <a:off x="115131" y="223114"/>
            <a:ext cx="550608" cy="585292"/>
          </a:xfrm>
          <a:custGeom>
            <a:avLst/>
            <a:gdLst/>
            <a:ahLst/>
            <a:cxnLst/>
            <a:rect r="r" b="b" t="t" l="l"/>
            <a:pathLst>
              <a:path h="585292" w="550608">
                <a:moveTo>
                  <a:pt x="0" y="0"/>
                </a:moveTo>
                <a:lnTo>
                  <a:pt x="550608" y="0"/>
                </a:lnTo>
                <a:lnTo>
                  <a:pt x="550608" y="585292"/>
                </a:lnTo>
                <a:lnTo>
                  <a:pt x="0" y="585292"/>
                </a:lnTo>
                <a:lnTo>
                  <a:pt x="0" y="0"/>
                </a:lnTo>
                <a:close/>
              </a:path>
            </a:pathLst>
          </a:custGeom>
          <a:blipFill>
            <a:blip r:embed="rId18">
              <a:extLst>
                <a:ext uri="{96DAC541-7B7A-43D3-8B79-37D633B846F1}">
                  <asvg:svgBlip xmlns:asvg="http://schemas.microsoft.com/office/drawing/2016/SVG/main" r:embed="rId19"/>
                </a:ext>
              </a:extLst>
            </a:blip>
            <a:stretch>
              <a:fillRect l="0" t="-280" r="0" b="-280"/>
            </a:stretch>
          </a:blipFill>
        </p:spPr>
      </p:sp>
      <p:sp>
        <p:nvSpPr>
          <p:cNvPr name="Freeform 16" id="16"/>
          <p:cNvSpPr/>
          <p:nvPr/>
        </p:nvSpPr>
        <p:spPr>
          <a:xfrm flipH="false" flipV="false" rot="1719061">
            <a:off x="12842719" y="5800391"/>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0">
              <a:extLst>
                <a:ext uri="{96DAC541-7B7A-43D3-8B79-37D633B846F1}">
                  <asvg:svgBlip xmlns:asvg="http://schemas.microsoft.com/office/drawing/2016/SVG/main" r:embed="rId21"/>
                </a:ext>
              </a:extLst>
            </a:blip>
            <a:stretch>
              <a:fillRect l="0" t="-822" r="0" b="-822"/>
            </a:stretch>
          </a:blipFill>
        </p:spPr>
      </p:sp>
      <p:sp>
        <p:nvSpPr>
          <p:cNvPr name="Freeform 17" id="17"/>
          <p:cNvSpPr/>
          <p:nvPr/>
        </p:nvSpPr>
        <p:spPr>
          <a:xfrm flipH="false" flipV="false" rot="1719061">
            <a:off x="5469239" y="8682747"/>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0">
              <a:extLst>
                <a:ext uri="{96DAC541-7B7A-43D3-8B79-37D633B846F1}">
                  <asvg:svgBlip xmlns:asvg="http://schemas.microsoft.com/office/drawing/2016/SVG/main" r:embed="rId21"/>
                </a:ext>
              </a:extLst>
            </a:blip>
            <a:stretch>
              <a:fillRect l="0" t="-822" r="0" b="-822"/>
            </a:stretch>
          </a:blipFill>
        </p:spPr>
      </p:sp>
      <p:sp>
        <p:nvSpPr>
          <p:cNvPr name="TextBox 18" id="18"/>
          <p:cNvSpPr txBox="true"/>
          <p:nvPr/>
        </p:nvSpPr>
        <p:spPr>
          <a:xfrm rot="0">
            <a:off x="1036355" y="536076"/>
            <a:ext cx="14963396"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What is Employee Management System?</a:t>
            </a:r>
          </a:p>
        </p:txBody>
      </p:sp>
      <p:grpSp>
        <p:nvGrpSpPr>
          <p:cNvPr name="Group 19" id="19"/>
          <p:cNvGrpSpPr/>
          <p:nvPr/>
        </p:nvGrpSpPr>
        <p:grpSpPr>
          <a:xfrm rot="0">
            <a:off x="13221352" y="9277474"/>
            <a:ext cx="4838090" cy="1009526"/>
            <a:chOff x="0" y="0"/>
            <a:chExt cx="6450787" cy="1346035"/>
          </a:xfrm>
        </p:grpSpPr>
        <p:sp>
          <p:nvSpPr>
            <p:cNvPr name="Freeform 20" id="20"/>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2"/>
              <a:stretch>
                <a:fillRect l="0" t="0" r="0" b="2"/>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1917722" y="4516243"/>
            <a:ext cx="13596997" cy="1270096"/>
          </a:xfrm>
          <a:prstGeom prst="rect">
            <a:avLst/>
          </a:prstGeom>
        </p:spPr>
        <p:txBody>
          <a:bodyPr anchor="t" rtlCol="false" tIns="0" lIns="0" bIns="0" rIns="0">
            <a:spAutoFit/>
          </a:bodyPr>
          <a:lstStyle/>
          <a:p>
            <a:pPr algn="ctr">
              <a:lnSpc>
                <a:spcPts val="13837"/>
              </a:lnSpc>
            </a:pPr>
            <a:r>
              <a:rPr lang="en-US" sz="17739" spc="-1561">
                <a:solidFill>
                  <a:srgbClr val="0390A7"/>
                </a:solidFill>
                <a:latin typeface="Happy Font TH"/>
                <a:ea typeface="Happy Font TH"/>
                <a:cs typeface="Happy Font TH"/>
                <a:sym typeface="Happy Font TH"/>
              </a:rPr>
              <a:t>THANK YOU</a:t>
            </a:r>
          </a:p>
        </p:txBody>
      </p:sp>
      <p:sp>
        <p:nvSpPr>
          <p:cNvPr name="Freeform 3" id="3"/>
          <p:cNvSpPr/>
          <p:nvPr/>
        </p:nvSpPr>
        <p:spPr>
          <a:xfrm flipH="false" flipV="false" rot="-370173">
            <a:off x="15183538" y="5039787"/>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4" id="4"/>
          <p:cNvSpPr/>
          <p:nvPr/>
        </p:nvSpPr>
        <p:spPr>
          <a:xfrm flipH="false" flipV="false" rot="-10800000">
            <a:off x="1913684" y="4160488"/>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5" id="5"/>
          <p:cNvSpPr/>
          <p:nvPr/>
        </p:nvSpPr>
        <p:spPr>
          <a:xfrm flipH="false" flipV="false" rot="1986000">
            <a:off x="1528664" y="7950353"/>
            <a:ext cx="1171310" cy="1245093"/>
          </a:xfrm>
          <a:custGeom>
            <a:avLst/>
            <a:gdLst/>
            <a:ahLst/>
            <a:cxnLst/>
            <a:rect r="r" b="b" t="t" l="l"/>
            <a:pathLst>
              <a:path h="1245093" w="1171310">
                <a:moveTo>
                  <a:pt x="0" y="0"/>
                </a:moveTo>
                <a:lnTo>
                  <a:pt x="1171310" y="0"/>
                </a:lnTo>
                <a:lnTo>
                  <a:pt x="1171310" y="1245093"/>
                </a:lnTo>
                <a:lnTo>
                  <a:pt x="0" y="1245093"/>
                </a:lnTo>
                <a:lnTo>
                  <a:pt x="0" y="0"/>
                </a:lnTo>
                <a:close/>
              </a:path>
            </a:pathLst>
          </a:custGeom>
          <a:blipFill>
            <a:blip r:embed="rId4">
              <a:extLst>
                <a:ext uri="{96DAC541-7B7A-43D3-8B79-37D633B846F1}">
                  <asvg:svgBlip xmlns:asvg="http://schemas.microsoft.com/office/drawing/2016/SVG/main" r:embed="rId5"/>
                </a:ext>
              </a:extLst>
            </a:blip>
            <a:stretch>
              <a:fillRect l="0" t="-96" r="0" b="-96"/>
            </a:stretch>
          </a:blipFill>
        </p:spPr>
      </p:sp>
      <p:sp>
        <p:nvSpPr>
          <p:cNvPr name="Freeform 6" id="6"/>
          <p:cNvSpPr/>
          <p:nvPr/>
        </p:nvSpPr>
        <p:spPr>
          <a:xfrm flipH="false" flipV="false" rot="1392000">
            <a:off x="15542242" y="581628"/>
            <a:ext cx="1765303" cy="2249088"/>
          </a:xfrm>
          <a:custGeom>
            <a:avLst/>
            <a:gdLst/>
            <a:ahLst/>
            <a:cxnLst/>
            <a:rect r="r" b="b" t="t" l="l"/>
            <a:pathLst>
              <a:path h="2249088" w="1765303">
                <a:moveTo>
                  <a:pt x="0" y="0"/>
                </a:moveTo>
                <a:lnTo>
                  <a:pt x="1765303" y="0"/>
                </a:lnTo>
                <a:lnTo>
                  <a:pt x="1765303" y="2249088"/>
                </a:lnTo>
                <a:lnTo>
                  <a:pt x="0" y="2249088"/>
                </a:lnTo>
                <a:lnTo>
                  <a:pt x="0" y="0"/>
                </a:lnTo>
                <a:close/>
              </a:path>
            </a:pathLst>
          </a:custGeom>
          <a:blipFill>
            <a:blip r:embed="rId6">
              <a:extLst>
                <a:ext uri="{96DAC541-7B7A-43D3-8B79-37D633B846F1}">
                  <asvg:svgBlip xmlns:asvg="http://schemas.microsoft.com/office/drawing/2016/SVG/main" r:embed="rId7"/>
                </a:ext>
              </a:extLst>
            </a:blip>
            <a:stretch>
              <a:fillRect l="0" t="-5" r="0" b="-5"/>
            </a:stretch>
          </a:blipFill>
        </p:spPr>
      </p:sp>
      <p:grpSp>
        <p:nvGrpSpPr>
          <p:cNvPr name="Group 7" id="7"/>
          <p:cNvGrpSpPr/>
          <p:nvPr/>
        </p:nvGrpSpPr>
        <p:grpSpPr>
          <a:xfrm rot="0">
            <a:off x="13221352" y="9277474"/>
            <a:ext cx="4838090" cy="1009526"/>
            <a:chOff x="0" y="0"/>
            <a:chExt cx="6450787" cy="1346035"/>
          </a:xfrm>
        </p:grpSpPr>
        <p:sp>
          <p:nvSpPr>
            <p:cNvPr name="Freeform 8" id="8"/>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8"/>
              <a:stretch>
                <a:fillRect l="0" t="0" r="0" b="2"/>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1474244" y="416542"/>
            <a:ext cx="9178359" cy="2253542"/>
          </a:xfrm>
          <a:prstGeom prst="rect">
            <a:avLst/>
          </a:prstGeom>
        </p:spPr>
        <p:txBody>
          <a:bodyPr anchor="t" rtlCol="false" tIns="0" lIns="0" bIns="0" rIns="0">
            <a:spAutoFit/>
          </a:bodyPr>
          <a:lstStyle/>
          <a:p>
            <a:pPr algn="l">
              <a:lnSpc>
                <a:spcPts val="10313"/>
              </a:lnSpc>
            </a:pPr>
            <a:r>
              <a:rPr lang="en-US" sz="13223" spc="-1163">
                <a:solidFill>
                  <a:srgbClr val="0390A7"/>
                </a:solidFill>
                <a:latin typeface="Happy Font TH"/>
                <a:ea typeface="Happy Font TH"/>
                <a:cs typeface="Happy Font TH"/>
                <a:sym typeface="Happy Font TH"/>
              </a:rPr>
              <a:t>Objectives of EMS</a:t>
            </a:r>
          </a:p>
        </p:txBody>
      </p:sp>
      <p:sp>
        <p:nvSpPr>
          <p:cNvPr name="Freeform 3" id="3"/>
          <p:cNvSpPr/>
          <p:nvPr/>
        </p:nvSpPr>
        <p:spPr>
          <a:xfrm flipH="false" flipV="false" rot="0">
            <a:off x="7028285" y="2598839"/>
            <a:ext cx="10231015" cy="6659461"/>
          </a:xfrm>
          <a:custGeom>
            <a:avLst/>
            <a:gdLst/>
            <a:ahLst/>
            <a:cxnLst/>
            <a:rect r="r" b="b" t="t" l="l"/>
            <a:pathLst>
              <a:path h="6659461" w="10231015">
                <a:moveTo>
                  <a:pt x="0" y="0"/>
                </a:moveTo>
                <a:lnTo>
                  <a:pt x="10231015" y="0"/>
                </a:lnTo>
                <a:lnTo>
                  <a:pt x="10231015" y="6659461"/>
                </a:lnTo>
                <a:lnTo>
                  <a:pt x="0" y="6659461"/>
                </a:lnTo>
                <a:lnTo>
                  <a:pt x="0" y="0"/>
                </a:lnTo>
                <a:close/>
              </a:path>
            </a:pathLst>
          </a:custGeom>
          <a:blipFill>
            <a:blip r:embed="rId2">
              <a:extLst>
                <a:ext uri="{96DAC541-7B7A-43D3-8B79-37D633B846F1}">
                  <asvg:svgBlip xmlns:asvg="http://schemas.microsoft.com/office/drawing/2016/SVG/main" r:embed="rId3"/>
                </a:ext>
              </a:extLst>
            </a:blip>
            <a:stretch>
              <a:fillRect l="-120" t="0" r="-120" b="0"/>
            </a:stretch>
          </a:blipFill>
        </p:spPr>
      </p:sp>
      <p:sp>
        <p:nvSpPr>
          <p:cNvPr name="Freeform 4" id="4"/>
          <p:cNvSpPr/>
          <p:nvPr/>
        </p:nvSpPr>
        <p:spPr>
          <a:xfrm flipH="false" flipV="false" rot="0">
            <a:off x="7713682" y="2050592"/>
            <a:ext cx="2860636" cy="2162127"/>
          </a:xfrm>
          <a:custGeom>
            <a:avLst/>
            <a:gdLst/>
            <a:ahLst/>
            <a:cxnLst/>
            <a:rect r="r" b="b" t="t" l="l"/>
            <a:pathLst>
              <a:path h="2162127" w="2860636">
                <a:moveTo>
                  <a:pt x="0" y="0"/>
                </a:moveTo>
                <a:lnTo>
                  <a:pt x="2860635" y="0"/>
                </a:lnTo>
                <a:lnTo>
                  <a:pt x="2860635" y="2162127"/>
                </a:lnTo>
                <a:lnTo>
                  <a:pt x="0" y="2162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899198">
            <a:off x="11192795" y="993499"/>
            <a:ext cx="724949" cy="566227"/>
          </a:xfrm>
          <a:custGeom>
            <a:avLst/>
            <a:gdLst/>
            <a:ahLst/>
            <a:cxnLst/>
            <a:rect r="r" b="b" t="t" l="l"/>
            <a:pathLst>
              <a:path h="566227" w="724949">
                <a:moveTo>
                  <a:pt x="0" y="0"/>
                </a:moveTo>
                <a:lnTo>
                  <a:pt x="724949" y="0"/>
                </a:lnTo>
                <a:lnTo>
                  <a:pt x="724949" y="566227"/>
                </a:lnTo>
                <a:lnTo>
                  <a:pt x="0" y="566227"/>
                </a:lnTo>
                <a:lnTo>
                  <a:pt x="0" y="0"/>
                </a:lnTo>
                <a:close/>
              </a:path>
            </a:pathLst>
          </a:custGeom>
          <a:blipFill>
            <a:blip r:embed="rId6">
              <a:extLst>
                <a:ext uri="{96DAC541-7B7A-43D3-8B79-37D633B846F1}">
                  <asvg:svgBlip xmlns:asvg="http://schemas.microsoft.com/office/drawing/2016/SVG/main" r:embed="rId7"/>
                </a:ext>
              </a:extLst>
            </a:blip>
            <a:stretch>
              <a:fillRect l="-117" t="0" r="-117" b="0"/>
            </a:stretch>
          </a:blipFill>
        </p:spPr>
      </p:sp>
      <p:sp>
        <p:nvSpPr>
          <p:cNvPr name="Freeform 6" id="6"/>
          <p:cNvSpPr/>
          <p:nvPr/>
        </p:nvSpPr>
        <p:spPr>
          <a:xfrm flipH="false" flipV="false" rot="195028">
            <a:off x="6646553" y="7298310"/>
            <a:ext cx="631145" cy="279385"/>
          </a:xfrm>
          <a:custGeom>
            <a:avLst/>
            <a:gdLst/>
            <a:ahLst/>
            <a:cxnLst/>
            <a:rect r="r" b="b" t="t" l="l"/>
            <a:pathLst>
              <a:path h="279385" w="631145">
                <a:moveTo>
                  <a:pt x="0" y="0"/>
                </a:moveTo>
                <a:lnTo>
                  <a:pt x="631145" y="0"/>
                </a:lnTo>
                <a:lnTo>
                  <a:pt x="631145" y="279385"/>
                </a:lnTo>
                <a:lnTo>
                  <a:pt x="0" y="279385"/>
                </a:lnTo>
                <a:lnTo>
                  <a:pt x="0" y="0"/>
                </a:lnTo>
                <a:close/>
              </a:path>
            </a:pathLst>
          </a:custGeom>
          <a:blipFill>
            <a:blip r:embed="rId8">
              <a:extLst>
                <a:ext uri="{96DAC541-7B7A-43D3-8B79-37D633B846F1}">
                  <asvg:svgBlip xmlns:asvg="http://schemas.microsoft.com/office/drawing/2016/SVG/main" r:embed="rId9"/>
                </a:ext>
              </a:extLst>
            </a:blip>
            <a:stretch>
              <a:fillRect l="0" t="-575" r="0" b="-575"/>
            </a:stretch>
          </a:blipFill>
        </p:spPr>
      </p:sp>
      <p:sp>
        <p:nvSpPr>
          <p:cNvPr name="Freeform 7" id="7"/>
          <p:cNvSpPr/>
          <p:nvPr/>
        </p:nvSpPr>
        <p:spPr>
          <a:xfrm flipH="false" flipV="false" rot="0">
            <a:off x="285604" y="6302448"/>
            <a:ext cx="4309838" cy="2481381"/>
          </a:xfrm>
          <a:custGeom>
            <a:avLst/>
            <a:gdLst/>
            <a:ahLst/>
            <a:cxnLst/>
            <a:rect r="r" b="b" t="t" l="l"/>
            <a:pathLst>
              <a:path h="2481381" w="4309838">
                <a:moveTo>
                  <a:pt x="0" y="0"/>
                </a:moveTo>
                <a:lnTo>
                  <a:pt x="4309838" y="0"/>
                </a:lnTo>
                <a:lnTo>
                  <a:pt x="4309838" y="2481381"/>
                </a:lnTo>
                <a:lnTo>
                  <a:pt x="0" y="2481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566042" y="699053"/>
            <a:ext cx="4734031" cy="1823486"/>
          </a:xfrm>
          <a:custGeom>
            <a:avLst/>
            <a:gdLst/>
            <a:ahLst/>
            <a:cxnLst/>
            <a:rect r="r" b="b" t="t" l="l"/>
            <a:pathLst>
              <a:path h="1823486" w="4734031">
                <a:moveTo>
                  <a:pt x="0" y="0"/>
                </a:moveTo>
                <a:lnTo>
                  <a:pt x="4734032" y="0"/>
                </a:lnTo>
                <a:lnTo>
                  <a:pt x="4734032" y="1823486"/>
                </a:lnTo>
                <a:lnTo>
                  <a:pt x="0" y="18234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742740" y="8132336"/>
            <a:ext cx="4054934" cy="1721943"/>
          </a:xfrm>
          <a:custGeom>
            <a:avLst/>
            <a:gdLst/>
            <a:ahLst/>
            <a:cxnLst/>
            <a:rect r="r" b="b" t="t" l="l"/>
            <a:pathLst>
              <a:path h="1721943" w="4054934">
                <a:moveTo>
                  <a:pt x="0" y="0"/>
                </a:moveTo>
                <a:lnTo>
                  <a:pt x="4054933" y="0"/>
                </a:lnTo>
                <a:lnTo>
                  <a:pt x="4054933" y="1721943"/>
                </a:lnTo>
                <a:lnTo>
                  <a:pt x="0" y="17219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2366768">
            <a:off x="11364135" y="2621236"/>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6">
              <a:extLst>
                <a:ext uri="{96DAC541-7B7A-43D3-8B79-37D633B846F1}">
                  <asvg:svgBlip xmlns:asvg="http://schemas.microsoft.com/office/drawing/2016/SVG/main" r:embed="rId17"/>
                </a:ext>
              </a:extLst>
            </a:blip>
            <a:stretch>
              <a:fillRect l="-1041" t="0" r="-1041" b="0"/>
            </a:stretch>
          </a:blipFill>
        </p:spPr>
      </p:sp>
      <p:sp>
        <p:nvSpPr>
          <p:cNvPr name="Freeform 11" id="11"/>
          <p:cNvSpPr/>
          <p:nvPr/>
        </p:nvSpPr>
        <p:spPr>
          <a:xfrm flipH="false" flipV="false" rot="-9706846">
            <a:off x="793800" y="568968"/>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6">
              <a:extLst>
                <a:ext uri="{96DAC541-7B7A-43D3-8B79-37D633B846F1}">
                  <asvg:svgBlip xmlns:asvg="http://schemas.microsoft.com/office/drawing/2016/SVG/main" r:embed="rId17"/>
                </a:ext>
              </a:extLst>
            </a:blip>
            <a:stretch>
              <a:fillRect l="-1041" t="0" r="-1041" b="0"/>
            </a:stretch>
          </a:blipFill>
        </p:spPr>
      </p:sp>
      <p:sp>
        <p:nvSpPr>
          <p:cNvPr name="Freeform 12" id="12"/>
          <p:cNvSpPr/>
          <p:nvPr/>
        </p:nvSpPr>
        <p:spPr>
          <a:xfrm flipH="false" flipV="false" rot="0">
            <a:off x="5843847" y="3786346"/>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18">
              <a:extLst>
                <a:ext uri="{96DAC541-7B7A-43D3-8B79-37D633B846F1}">
                  <asvg:svgBlip xmlns:asvg="http://schemas.microsoft.com/office/drawing/2016/SVG/main" r:embed="rId19"/>
                </a:ext>
              </a:extLst>
            </a:blip>
            <a:stretch>
              <a:fillRect l="0" t="-304" r="0" b="-304"/>
            </a:stretch>
          </a:blipFill>
        </p:spPr>
      </p:sp>
      <p:sp>
        <p:nvSpPr>
          <p:cNvPr name="Freeform 13" id="13"/>
          <p:cNvSpPr/>
          <p:nvPr/>
        </p:nvSpPr>
        <p:spPr>
          <a:xfrm flipH="false" flipV="false" rot="-1430843">
            <a:off x="12764494" y="2583860"/>
            <a:ext cx="641811" cy="647699"/>
          </a:xfrm>
          <a:custGeom>
            <a:avLst/>
            <a:gdLst/>
            <a:ahLst/>
            <a:cxnLst/>
            <a:rect r="r" b="b" t="t" l="l"/>
            <a:pathLst>
              <a:path h="647699" w="641811">
                <a:moveTo>
                  <a:pt x="0" y="0"/>
                </a:moveTo>
                <a:lnTo>
                  <a:pt x="641811" y="0"/>
                </a:lnTo>
                <a:lnTo>
                  <a:pt x="641811" y="647699"/>
                </a:lnTo>
                <a:lnTo>
                  <a:pt x="0" y="647699"/>
                </a:lnTo>
                <a:lnTo>
                  <a:pt x="0" y="0"/>
                </a:lnTo>
                <a:close/>
              </a:path>
            </a:pathLst>
          </a:custGeom>
          <a:blipFill>
            <a:blip r:embed="rId20">
              <a:extLst>
                <a:ext uri="{96DAC541-7B7A-43D3-8B79-37D633B846F1}">
                  <asvg:svgBlip xmlns:asvg="http://schemas.microsoft.com/office/drawing/2016/SVG/main" r:embed="rId21"/>
                </a:ext>
              </a:extLst>
            </a:blip>
            <a:stretch>
              <a:fillRect l="0" t="-274" r="0" b="-274"/>
            </a:stretch>
          </a:blipFill>
        </p:spPr>
      </p:sp>
      <p:sp>
        <p:nvSpPr>
          <p:cNvPr name="Freeform 14" id="14"/>
          <p:cNvSpPr/>
          <p:nvPr/>
        </p:nvSpPr>
        <p:spPr>
          <a:xfrm flipH="false" flipV="false" rot="-846099">
            <a:off x="12981334" y="6989429"/>
            <a:ext cx="808108" cy="355485"/>
          </a:xfrm>
          <a:custGeom>
            <a:avLst/>
            <a:gdLst/>
            <a:ahLst/>
            <a:cxnLst/>
            <a:rect r="r" b="b" t="t" l="l"/>
            <a:pathLst>
              <a:path h="355485" w="808108">
                <a:moveTo>
                  <a:pt x="0" y="0"/>
                </a:moveTo>
                <a:lnTo>
                  <a:pt x="808108" y="0"/>
                </a:lnTo>
                <a:lnTo>
                  <a:pt x="808108" y="355485"/>
                </a:lnTo>
                <a:lnTo>
                  <a:pt x="0" y="355485"/>
                </a:lnTo>
                <a:lnTo>
                  <a:pt x="0" y="0"/>
                </a:lnTo>
                <a:close/>
              </a:path>
            </a:pathLst>
          </a:custGeom>
          <a:blipFill>
            <a:blip r:embed="rId22">
              <a:extLst>
                <a:ext uri="{96DAC541-7B7A-43D3-8B79-37D633B846F1}">
                  <asvg:svgBlip xmlns:asvg="http://schemas.microsoft.com/office/drawing/2016/SVG/main" r:embed="rId23"/>
                </a:ext>
              </a:extLst>
            </a:blip>
            <a:stretch>
              <a:fillRect l="0" t="-813" r="0" b="-813"/>
            </a:stretch>
          </a:blipFill>
        </p:spPr>
      </p:sp>
      <p:sp>
        <p:nvSpPr>
          <p:cNvPr name="TextBox 15" id="15"/>
          <p:cNvSpPr txBox="true"/>
          <p:nvPr/>
        </p:nvSpPr>
        <p:spPr>
          <a:xfrm rot="-892996">
            <a:off x="8035445" y="2664593"/>
            <a:ext cx="2053027" cy="817245"/>
          </a:xfrm>
          <a:prstGeom prst="rect">
            <a:avLst/>
          </a:prstGeom>
        </p:spPr>
        <p:txBody>
          <a:bodyPr anchor="t" rtlCol="false" tIns="0" lIns="0" bIns="0" rIns="0">
            <a:spAutoFit/>
          </a:bodyPr>
          <a:lstStyle/>
          <a:p>
            <a:pPr algn="ctr">
              <a:lnSpc>
                <a:spcPts val="2340"/>
              </a:lnSpc>
            </a:pPr>
            <a:r>
              <a:rPr lang="en-US" sz="3000" spc="-263">
                <a:solidFill>
                  <a:srgbClr val="010101"/>
                </a:solidFill>
                <a:latin typeface="Happy Font TH"/>
                <a:ea typeface="Happy Font TH"/>
                <a:cs typeface="Happy Font TH"/>
                <a:sym typeface="Happy Font TH"/>
              </a:rPr>
              <a:t>Track leaves and qualifications</a:t>
            </a:r>
          </a:p>
        </p:txBody>
      </p:sp>
      <p:sp>
        <p:nvSpPr>
          <p:cNvPr name="TextBox 16" id="16"/>
          <p:cNvSpPr txBox="true"/>
          <p:nvPr/>
        </p:nvSpPr>
        <p:spPr>
          <a:xfrm rot="-335999">
            <a:off x="950271" y="6923969"/>
            <a:ext cx="2954345" cy="12573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Store employee and department information</a:t>
            </a:r>
          </a:p>
        </p:txBody>
      </p:sp>
      <p:sp>
        <p:nvSpPr>
          <p:cNvPr name="TextBox 17" id="17"/>
          <p:cNvSpPr txBox="true"/>
          <p:nvPr/>
        </p:nvSpPr>
        <p:spPr>
          <a:xfrm rot="471844">
            <a:off x="12989847" y="1201131"/>
            <a:ext cx="3764184"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Generate payroll automatically</a:t>
            </a:r>
          </a:p>
        </p:txBody>
      </p:sp>
      <p:sp>
        <p:nvSpPr>
          <p:cNvPr name="TextBox 18" id="18"/>
          <p:cNvSpPr txBox="true"/>
          <p:nvPr/>
        </p:nvSpPr>
        <p:spPr>
          <a:xfrm rot="-360308">
            <a:off x="4294030" y="8583681"/>
            <a:ext cx="2954345"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Maintain salary &amp; bonus structure</a:t>
            </a:r>
          </a:p>
        </p:txBody>
      </p:sp>
      <p:sp>
        <p:nvSpPr>
          <p:cNvPr name="Freeform 19" id="19"/>
          <p:cNvSpPr/>
          <p:nvPr/>
        </p:nvSpPr>
        <p:spPr>
          <a:xfrm flipH="false" flipV="false" rot="0">
            <a:off x="725222" y="4024499"/>
            <a:ext cx="4754623" cy="1859996"/>
          </a:xfrm>
          <a:custGeom>
            <a:avLst/>
            <a:gdLst/>
            <a:ahLst/>
            <a:cxnLst/>
            <a:rect r="r" b="b" t="t" l="l"/>
            <a:pathLst>
              <a:path h="1859996" w="4754623">
                <a:moveTo>
                  <a:pt x="0" y="0"/>
                </a:moveTo>
                <a:lnTo>
                  <a:pt x="4754623" y="0"/>
                </a:lnTo>
                <a:lnTo>
                  <a:pt x="4754623" y="1859995"/>
                </a:lnTo>
                <a:lnTo>
                  <a:pt x="0" y="185999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20" id="20"/>
          <p:cNvSpPr txBox="true"/>
          <p:nvPr/>
        </p:nvSpPr>
        <p:spPr>
          <a:xfrm rot="333772">
            <a:off x="1379483" y="4544877"/>
            <a:ext cx="3444254"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Provide insights through SQL analysis</a:t>
            </a:r>
          </a:p>
        </p:txBody>
      </p:sp>
      <p:grpSp>
        <p:nvGrpSpPr>
          <p:cNvPr name="Group 21" id="21"/>
          <p:cNvGrpSpPr/>
          <p:nvPr/>
        </p:nvGrpSpPr>
        <p:grpSpPr>
          <a:xfrm rot="0">
            <a:off x="13221352" y="9277474"/>
            <a:ext cx="4838090" cy="1009526"/>
            <a:chOff x="0" y="0"/>
            <a:chExt cx="6450787" cy="1346035"/>
          </a:xfrm>
        </p:grpSpPr>
        <p:sp>
          <p:nvSpPr>
            <p:cNvPr name="Freeform 22" id="2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6"/>
              <a:stretch>
                <a:fillRect l="0" t="0" r="0" b="2"/>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1560622" y="703738"/>
            <a:ext cx="16230600" cy="1092151"/>
          </a:xfrm>
          <a:prstGeom prst="rect">
            <a:avLst/>
          </a:prstGeom>
        </p:spPr>
        <p:txBody>
          <a:bodyPr anchor="t" rtlCol="false" tIns="0" lIns="0" bIns="0" rIns="0">
            <a:spAutoFit/>
          </a:bodyPr>
          <a:lstStyle/>
          <a:p>
            <a:pPr algn="l">
              <a:lnSpc>
                <a:spcPts val="11651"/>
              </a:lnSpc>
            </a:pPr>
            <a:r>
              <a:rPr lang="en-US" sz="14938" spc="-1313">
                <a:solidFill>
                  <a:srgbClr val="0390A7"/>
                </a:solidFill>
                <a:latin typeface="Happy Font TH"/>
                <a:ea typeface="Happy Font TH"/>
                <a:cs typeface="Happy Font TH"/>
                <a:sym typeface="Happy Font TH"/>
              </a:rPr>
              <a:t>Problem Statement</a:t>
            </a:r>
          </a:p>
        </p:txBody>
      </p:sp>
      <p:sp>
        <p:nvSpPr>
          <p:cNvPr name="Freeform 3" id="3"/>
          <p:cNvSpPr/>
          <p:nvPr/>
        </p:nvSpPr>
        <p:spPr>
          <a:xfrm flipH="false" flipV="false" rot="2366768">
            <a:off x="15082287" y="2277508"/>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4" id="4"/>
          <p:cNvSpPr/>
          <p:nvPr/>
        </p:nvSpPr>
        <p:spPr>
          <a:xfrm flipH="false" flipV="false" rot="-9706846">
            <a:off x="930390" y="903018"/>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5" id="5"/>
          <p:cNvSpPr/>
          <p:nvPr/>
        </p:nvSpPr>
        <p:spPr>
          <a:xfrm flipH="false" flipV="false" rot="-1985748">
            <a:off x="9973085" y="9509153"/>
            <a:ext cx="508097" cy="540103"/>
          </a:xfrm>
          <a:custGeom>
            <a:avLst/>
            <a:gdLst/>
            <a:ahLst/>
            <a:cxnLst/>
            <a:rect r="r" b="b" t="t" l="l"/>
            <a:pathLst>
              <a:path h="540103" w="508097">
                <a:moveTo>
                  <a:pt x="0" y="0"/>
                </a:moveTo>
                <a:lnTo>
                  <a:pt x="508097" y="0"/>
                </a:lnTo>
                <a:lnTo>
                  <a:pt x="508097" y="540103"/>
                </a:lnTo>
                <a:lnTo>
                  <a:pt x="0" y="540103"/>
                </a:lnTo>
                <a:lnTo>
                  <a:pt x="0" y="0"/>
                </a:lnTo>
                <a:close/>
              </a:path>
            </a:pathLst>
          </a:custGeom>
          <a:blipFill>
            <a:blip r:embed="rId4">
              <a:extLst>
                <a:ext uri="{96DAC541-7B7A-43D3-8B79-37D633B846F1}">
                  <asvg:svgBlip xmlns:asvg="http://schemas.microsoft.com/office/drawing/2016/SVG/main" r:embed="rId5"/>
                </a:ext>
              </a:extLst>
            </a:blip>
            <a:stretch>
              <a:fillRect l="-352" t="0" r="-352" b="0"/>
            </a:stretch>
          </a:blipFill>
        </p:spPr>
      </p:sp>
      <p:sp>
        <p:nvSpPr>
          <p:cNvPr name="Freeform 6" id="6"/>
          <p:cNvSpPr/>
          <p:nvPr/>
        </p:nvSpPr>
        <p:spPr>
          <a:xfrm flipH="false" flipV="false" rot="-6072759">
            <a:off x="9767100" y="6129419"/>
            <a:ext cx="920065" cy="996134"/>
          </a:xfrm>
          <a:custGeom>
            <a:avLst/>
            <a:gdLst/>
            <a:ahLst/>
            <a:cxnLst/>
            <a:rect r="r" b="b" t="t" l="l"/>
            <a:pathLst>
              <a:path h="996134" w="920065">
                <a:moveTo>
                  <a:pt x="0" y="0"/>
                </a:moveTo>
                <a:lnTo>
                  <a:pt x="920065" y="0"/>
                </a:lnTo>
                <a:lnTo>
                  <a:pt x="920065" y="996134"/>
                </a:lnTo>
                <a:lnTo>
                  <a:pt x="0" y="996134"/>
                </a:lnTo>
                <a:lnTo>
                  <a:pt x="0" y="0"/>
                </a:lnTo>
                <a:close/>
              </a:path>
            </a:pathLst>
          </a:custGeom>
          <a:blipFill>
            <a:blip r:embed="rId6">
              <a:extLst>
                <a:ext uri="{96DAC541-7B7A-43D3-8B79-37D633B846F1}">
                  <asvg:svgBlip xmlns:asvg="http://schemas.microsoft.com/office/drawing/2016/SVG/main" r:embed="rId7"/>
                </a:ext>
              </a:extLst>
            </a:blip>
            <a:stretch>
              <a:fillRect l="-9" t="0" r="-9" b="0"/>
            </a:stretch>
          </a:blipFill>
        </p:spPr>
      </p:sp>
      <p:sp>
        <p:nvSpPr>
          <p:cNvPr name="Freeform 7" id="7"/>
          <p:cNvSpPr/>
          <p:nvPr/>
        </p:nvSpPr>
        <p:spPr>
          <a:xfrm flipH="false" flipV="false" rot="0">
            <a:off x="1165290" y="2781554"/>
            <a:ext cx="754643" cy="703381"/>
          </a:xfrm>
          <a:custGeom>
            <a:avLst/>
            <a:gdLst/>
            <a:ahLst/>
            <a:cxnLst/>
            <a:rect r="r" b="b" t="t" l="l"/>
            <a:pathLst>
              <a:path h="703381" w="754643">
                <a:moveTo>
                  <a:pt x="0" y="0"/>
                </a:moveTo>
                <a:lnTo>
                  <a:pt x="754643" y="0"/>
                </a:lnTo>
                <a:lnTo>
                  <a:pt x="754643" y="703381"/>
                </a:lnTo>
                <a:lnTo>
                  <a:pt x="0" y="703381"/>
                </a:lnTo>
                <a:lnTo>
                  <a:pt x="0" y="0"/>
                </a:lnTo>
                <a:close/>
              </a:path>
            </a:pathLst>
          </a:custGeom>
          <a:blipFill>
            <a:blip r:embed="rId8">
              <a:extLst>
                <a:ext uri="{96DAC541-7B7A-43D3-8B79-37D633B846F1}">
                  <asvg:svgBlip xmlns:asvg="http://schemas.microsoft.com/office/drawing/2016/SVG/main" r:embed="rId9"/>
                </a:ext>
              </a:extLst>
            </a:blip>
            <a:stretch>
              <a:fillRect l="-382" t="0" r="-382" b="0"/>
            </a:stretch>
          </a:blipFill>
        </p:spPr>
      </p:sp>
      <p:sp>
        <p:nvSpPr>
          <p:cNvPr name="Freeform 8" id="8"/>
          <p:cNvSpPr/>
          <p:nvPr/>
        </p:nvSpPr>
        <p:spPr>
          <a:xfrm flipH="false" flipV="false" rot="1392367">
            <a:off x="13759214" y="7697235"/>
            <a:ext cx="567587" cy="723136"/>
          </a:xfrm>
          <a:custGeom>
            <a:avLst/>
            <a:gdLst/>
            <a:ahLst/>
            <a:cxnLst/>
            <a:rect r="r" b="b" t="t" l="l"/>
            <a:pathLst>
              <a:path h="723136" w="567587">
                <a:moveTo>
                  <a:pt x="0" y="0"/>
                </a:moveTo>
                <a:lnTo>
                  <a:pt x="567587" y="0"/>
                </a:lnTo>
                <a:lnTo>
                  <a:pt x="567587" y="723136"/>
                </a:lnTo>
                <a:lnTo>
                  <a:pt x="0" y="723136"/>
                </a:lnTo>
                <a:lnTo>
                  <a:pt x="0" y="0"/>
                </a:lnTo>
                <a:close/>
              </a:path>
            </a:pathLst>
          </a:custGeom>
          <a:blipFill>
            <a:blip r:embed="rId10">
              <a:extLst>
                <a:ext uri="{96DAC541-7B7A-43D3-8B79-37D633B846F1}">
                  <asvg:svgBlip xmlns:asvg="http://schemas.microsoft.com/office/drawing/2016/SVG/main" r:embed="rId11"/>
                </a:ext>
              </a:extLst>
            </a:blip>
            <a:stretch>
              <a:fillRect l="-291" t="0" r="-291" b="0"/>
            </a:stretch>
          </a:blipFill>
        </p:spPr>
      </p:sp>
      <p:sp>
        <p:nvSpPr>
          <p:cNvPr name="Freeform 9" id="9"/>
          <p:cNvSpPr/>
          <p:nvPr/>
        </p:nvSpPr>
        <p:spPr>
          <a:xfrm flipH="false" flipV="false" rot="0">
            <a:off x="706164" y="9414246"/>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2">
              <a:extLst>
                <a:ext uri="{96DAC541-7B7A-43D3-8B79-37D633B846F1}">
                  <asvg:svgBlip xmlns:asvg="http://schemas.microsoft.com/office/drawing/2016/SVG/main" r:embed="rId13"/>
                </a:ext>
              </a:extLst>
            </a:blip>
            <a:stretch>
              <a:fillRect l="0" t="-822" r="0" b="-822"/>
            </a:stretch>
          </a:blipFill>
        </p:spPr>
      </p:sp>
      <p:sp>
        <p:nvSpPr>
          <p:cNvPr name="TextBox 10" id="10"/>
          <p:cNvSpPr txBox="true"/>
          <p:nvPr/>
        </p:nvSpPr>
        <p:spPr>
          <a:xfrm rot="0">
            <a:off x="1727993" y="3318748"/>
            <a:ext cx="8499140" cy="29337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The main problem is that employee information in a company is often stored in different places — like files, spreadsheets, or notes. Because of this, it becomes difficult to track employee details, salary, leaves, qualifications, and payroll correctly.</a:t>
            </a:r>
          </a:p>
          <a:p>
            <a:pPr algn="ctr">
              <a:lnSpc>
                <a:spcPts val="3300"/>
              </a:lnSpc>
            </a:pPr>
            <a:r>
              <a:rPr lang="en-US" sz="3000" spc="-150">
                <a:solidFill>
                  <a:srgbClr val="010101"/>
                </a:solidFill>
                <a:latin typeface="Happy Font TH"/>
                <a:ea typeface="Happy Font TH"/>
                <a:cs typeface="Happy Font TH"/>
                <a:sym typeface="Happy Font TH"/>
              </a:rPr>
              <a:t> This can lead to mistakes, missing data, and a lot of extra work for the HR team.</a:t>
            </a:r>
          </a:p>
        </p:txBody>
      </p:sp>
      <p:sp>
        <p:nvSpPr>
          <p:cNvPr name="Freeform 11" id="11"/>
          <p:cNvSpPr/>
          <p:nvPr/>
        </p:nvSpPr>
        <p:spPr>
          <a:xfrm flipH="false" flipV="false" rot="0">
            <a:off x="10964850" y="3010492"/>
            <a:ext cx="6962925" cy="4165095"/>
          </a:xfrm>
          <a:custGeom>
            <a:avLst/>
            <a:gdLst/>
            <a:ahLst/>
            <a:cxnLst/>
            <a:rect r="r" b="b" t="t" l="l"/>
            <a:pathLst>
              <a:path h="4165095" w="6962925">
                <a:moveTo>
                  <a:pt x="0" y="0"/>
                </a:moveTo>
                <a:lnTo>
                  <a:pt x="6962925" y="0"/>
                </a:lnTo>
                <a:lnTo>
                  <a:pt x="6962925" y="4165095"/>
                </a:lnTo>
                <a:lnTo>
                  <a:pt x="0" y="4165095"/>
                </a:lnTo>
                <a:lnTo>
                  <a:pt x="0" y="0"/>
                </a:lnTo>
                <a:close/>
              </a:path>
            </a:pathLst>
          </a:custGeom>
          <a:blipFill>
            <a:blip r:embed="rId14">
              <a:extLst>
                <a:ext uri="{96DAC541-7B7A-43D3-8B79-37D633B846F1}">
                  <asvg:svgBlip xmlns:asvg="http://schemas.microsoft.com/office/drawing/2016/SVG/main" r:embed="rId15"/>
                </a:ext>
              </a:extLst>
            </a:blip>
            <a:stretch>
              <a:fillRect l="0" t="-129" r="0" b="-129"/>
            </a:stretch>
          </a:blipFill>
        </p:spPr>
      </p:sp>
      <p:sp>
        <p:nvSpPr>
          <p:cNvPr name="TextBox 12" id="12"/>
          <p:cNvSpPr txBox="true"/>
          <p:nvPr/>
        </p:nvSpPr>
        <p:spPr>
          <a:xfrm rot="0">
            <a:off x="1919933" y="6845594"/>
            <a:ext cx="7755989" cy="33528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So, the purpose of this project is to create one proper SQL database where all employee-related information can be stored, updated, and analyzed easily.</a:t>
            </a:r>
          </a:p>
          <a:p>
            <a:pPr algn="ctr">
              <a:lnSpc>
                <a:spcPts val="3300"/>
              </a:lnSpc>
            </a:pPr>
            <a:r>
              <a:rPr lang="en-US" sz="3000" spc="-150">
                <a:solidFill>
                  <a:srgbClr val="010101"/>
                </a:solidFill>
                <a:latin typeface="Happy Font TH"/>
                <a:ea typeface="Happy Font TH"/>
                <a:cs typeface="Happy Font TH"/>
                <a:sym typeface="Happy Font TH"/>
              </a:rPr>
              <a:t> With this system, the company can manage employees, departments, salaries, bonuses, leaves, and payroll in an organized and error-free way.</a:t>
            </a:r>
          </a:p>
          <a:p>
            <a:pPr algn="ctr">
              <a:lnSpc>
                <a:spcPts val="3300"/>
              </a:lnSpc>
            </a:pPr>
          </a:p>
        </p:txBody>
      </p:sp>
      <p:grpSp>
        <p:nvGrpSpPr>
          <p:cNvPr name="Group 13" id="13"/>
          <p:cNvGrpSpPr/>
          <p:nvPr/>
        </p:nvGrpSpPr>
        <p:grpSpPr>
          <a:xfrm rot="0">
            <a:off x="13221352" y="9277474"/>
            <a:ext cx="4838090" cy="1009526"/>
            <a:chOff x="0" y="0"/>
            <a:chExt cx="6450787" cy="1346035"/>
          </a:xfrm>
        </p:grpSpPr>
        <p:sp>
          <p:nvSpPr>
            <p:cNvPr name="Freeform 14" id="14"/>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6"/>
              <a:stretch>
                <a:fillRect l="0" t="0" r="0" b="2"/>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7530655" y="4998839"/>
            <a:ext cx="11553193" cy="3603967"/>
          </a:xfrm>
          <a:custGeom>
            <a:avLst/>
            <a:gdLst/>
            <a:ahLst/>
            <a:cxnLst/>
            <a:rect r="r" b="b" t="t" l="l"/>
            <a:pathLst>
              <a:path h="3603967" w="11553193">
                <a:moveTo>
                  <a:pt x="0" y="0"/>
                </a:moveTo>
                <a:lnTo>
                  <a:pt x="11553193" y="0"/>
                </a:lnTo>
                <a:lnTo>
                  <a:pt x="11553193" y="3603967"/>
                </a:lnTo>
                <a:lnTo>
                  <a:pt x="0" y="3603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9396" y="1047631"/>
            <a:ext cx="7990193" cy="8229600"/>
          </a:xfrm>
          <a:custGeom>
            <a:avLst/>
            <a:gdLst/>
            <a:ahLst/>
            <a:cxnLst/>
            <a:rect r="r" b="b" t="t" l="l"/>
            <a:pathLst>
              <a:path h="8229600" w="7990193">
                <a:moveTo>
                  <a:pt x="0" y="0"/>
                </a:moveTo>
                <a:lnTo>
                  <a:pt x="7990193" y="0"/>
                </a:lnTo>
                <a:lnTo>
                  <a:pt x="7990193"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l="-67" t="0" r="-67" b="0"/>
            </a:stretch>
          </a:blipFill>
        </p:spPr>
      </p:sp>
      <p:sp>
        <p:nvSpPr>
          <p:cNvPr name="TextBox 4" id="4"/>
          <p:cNvSpPr txBox="true"/>
          <p:nvPr/>
        </p:nvSpPr>
        <p:spPr>
          <a:xfrm rot="0">
            <a:off x="6033101" y="169911"/>
            <a:ext cx="11000783" cy="2568526"/>
          </a:xfrm>
          <a:prstGeom prst="rect">
            <a:avLst/>
          </a:prstGeom>
        </p:spPr>
        <p:txBody>
          <a:bodyPr anchor="t" rtlCol="false" tIns="0" lIns="0" bIns="0" rIns="0">
            <a:spAutoFit/>
          </a:bodyPr>
          <a:lstStyle/>
          <a:p>
            <a:pPr algn="r">
              <a:lnSpc>
                <a:spcPts val="11651"/>
              </a:lnSpc>
            </a:pPr>
            <a:r>
              <a:rPr lang="en-US" sz="14938" spc="-1313">
                <a:solidFill>
                  <a:srgbClr val="0390A7"/>
                </a:solidFill>
                <a:latin typeface="Happy Font TH"/>
                <a:ea typeface="Happy Font TH"/>
                <a:cs typeface="Happy Font TH"/>
                <a:sym typeface="Happy Font TH"/>
              </a:rPr>
              <a:t>Database Tables</a:t>
            </a:r>
          </a:p>
        </p:txBody>
      </p:sp>
      <p:sp>
        <p:nvSpPr>
          <p:cNvPr name="Freeform 5" id="5"/>
          <p:cNvSpPr/>
          <p:nvPr/>
        </p:nvSpPr>
        <p:spPr>
          <a:xfrm flipH="false" flipV="false" rot="0">
            <a:off x="10621704" y="6100913"/>
            <a:ext cx="3143231" cy="1604723"/>
          </a:xfrm>
          <a:custGeom>
            <a:avLst/>
            <a:gdLst/>
            <a:ahLst/>
            <a:cxnLst/>
            <a:rect r="r" b="b" t="t" l="l"/>
            <a:pathLst>
              <a:path h="1604723" w="3143231">
                <a:moveTo>
                  <a:pt x="0" y="0"/>
                </a:moveTo>
                <a:lnTo>
                  <a:pt x="3143231" y="0"/>
                </a:lnTo>
                <a:lnTo>
                  <a:pt x="3143231" y="1604723"/>
                </a:lnTo>
                <a:lnTo>
                  <a:pt x="0" y="1604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333772">
            <a:off x="10970934" y="6708747"/>
            <a:ext cx="2441078" cy="4191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JobDepartment</a:t>
            </a:r>
          </a:p>
        </p:txBody>
      </p:sp>
      <p:sp>
        <p:nvSpPr>
          <p:cNvPr name="Freeform 7" id="7"/>
          <p:cNvSpPr/>
          <p:nvPr/>
        </p:nvSpPr>
        <p:spPr>
          <a:xfrm flipH="false" flipV="false" rot="0">
            <a:off x="11814130" y="4222683"/>
            <a:ext cx="2521680" cy="1181202"/>
          </a:xfrm>
          <a:custGeom>
            <a:avLst/>
            <a:gdLst/>
            <a:ahLst/>
            <a:cxnLst/>
            <a:rect r="r" b="b" t="t" l="l"/>
            <a:pathLst>
              <a:path h="1181202" w="2521680">
                <a:moveTo>
                  <a:pt x="0" y="0"/>
                </a:moveTo>
                <a:lnTo>
                  <a:pt x="2521681" y="0"/>
                </a:lnTo>
                <a:lnTo>
                  <a:pt x="2521681" y="1181202"/>
                </a:lnTo>
                <a:lnTo>
                  <a:pt x="0" y="11812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231756">
            <a:off x="12168581" y="4535977"/>
            <a:ext cx="1744578" cy="4191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Employee</a:t>
            </a:r>
          </a:p>
        </p:txBody>
      </p:sp>
      <p:sp>
        <p:nvSpPr>
          <p:cNvPr name="Freeform 9" id="9"/>
          <p:cNvSpPr/>
          <p:nvPr/>
        </p:nvSpPr>
        <p:spPr>
          <a:xfrm flipH="false" flipV="false" rot="0">
            <a:off x="14154808" y="6015577"/>
            <a:ext cx="2663221" cy="1780828"/>
          </a:xfrm>
          <a:custGeom>
            <a:avLst/>
            <a:gdLst/>
            <a:ahLst/>
            <a:cxnLst/>
            <a:rect r="r" b="b" t="t" l="l"/>
            <a:pathLst>
              <a:path h="1780828" w="2663221">
                <a:moveTo>
                  <a:pt x="0" y="0"/>
                </a:moveTo>
                <a:lnTo>
                  <a:pt x="2663220" y="0"/>
                </a:lnTo>
                <a:lnTo>
                  <a:pt x="2663220" y="1780827"/>
                </a:lnTo>
                <a:lnTo>
                  <a:pt x="0" y="17808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693617">
            <a:off x="14507515" y="6699074"/>
            <a:ext cx="1961624" cy="43815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SalaryBonus</a:t>
            </a:r>
          </a:p>
        </p:txBody>
      </p:sp>
      <p:sp>
        <p:nvSpPr>
          <p:cNvPr name="Freeform 11" id="11"/>
          <p:cNvSpPr/>
          <p:nvPr/>
        </p:nvSpPr>
        <p:spPr>
          <a:xfrm flipH="false" flipV="false" rot="0">
            <a:off x="14801179" y="4222715"/>
            <a:ext cx="2815149" cy="1506959"/>
          </a:xfrm>
          <a:custGeom>
            <a:avLst/>
            <a:gdLst/>
            <a:ahLst/>
            <a:cxnLst/>
            <a:rect r="r" b="b" t="t" l="l"/>
            <a:pathLst>
              <a:path h="1506959" w="2815149">
                <a:moveTo>
                  <a:pt x="0" y="0"/>
                </a:moveTo>
                <a:lnTo>
                  <a:pt x="2815149" y="0"/>
                </a:lnTo>
                <a:lnTo>
                  <a:pt x="2815149" y="1506958"/>
                </a:lnTo>
                <a:lnTo>
                  <a:pt x="0" y="15069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242731">
            <a:off x="15102742" y="4726885"/>
            <a:ext cx="2143100" cy="4191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Qualification</a:t>
            </a:r>
          </a:p>
        </p:txBody>
      </p:sp>
      <p:sp>
        <p:nvSpPr>
          <p:cNvPr name="Freeform 13" id="13"/>
          <p:cNvSpPr/>
          <p:nvPr/>
        </p:nvSpPr>
        <p:spPr>
          <a:xfrm flipH="false" flipV="false" rot="0">
            <a:off x="14522201" y="7974554"/>
            <a:ext cx="2511683" cy="1327987"/>
          </a:xfrm>
          <a:custGeom>
            <a:avLst/>
            <a:gdLst/>
            <a:ahLst/>
            <a:cxnLst/>
            <a:rect r="r" b="b" t="t" l="l"/>
            <a:pathLst>
              <a:path h="1327987" w="2511683">
                <a:moveTo>
                  <a:pt x="0" y="0"/>
                </a:moveTo>
                <a:lnTo>
                  <a:pt x="2511683" y="0"/>
                </a:lnTo>
                <a:lnTo>
                  <a:pt x="2511683" y="1327987"/>
                </a:lnTo>
                <a:lnTo>
                  <a:pt x="0" y="13279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892996">
            <a:off x="14766208" y="8478825"/>
            <a:ext cx="2053027" cy="226695"/>
          </a:xfrm>
          <a:prstGeom prst="rect">
            <a:avLst/>
          </a:prstGeom>
        </p:spPr>
        <p:txBody>
          <a:bodyPr anchor="t" rtlCol="false" tIns="0" lIns="0" bIns="0" rIns="0">
            <a:spAutoFit/>
          </a:bodyPr>
          <a:lstStyle/>
          <a:p>
            <a:pPr algn="ctr">
              <a:lnSpc>
                <a:spcPts val="2340"/>
              </a:lnSpc>
            </a:pPr>
            <a:r>
              <a:rPr lang="en-US" sz="3000" spc="-263">
                <a:solidFill>
                  <a:srgbClr val="010101"/>
                </a:solidFill>
                <a:latin typeface="Happy Font TH"/>
                <a:ea typeface="Happy Font TH"/>
                <a:cs typeface="Happy Font TH"/>
                <a:sym typeface="Happy Font TH"/>
              </a:rPr>
              <a:t>Leaves</a:t>
            </a:r>
          </a:p>
        </p:txBody>
      </p:sp>
      <p:sp>
        <p:nvSpPr>
          <p:cNvPr name="Freeform 15" id="15"/>
          <p:cNvSpPr/>
          <p:nvPr/>
        </p:nvSpPr>
        <p:spPr>
          <a:xfrm flipH="false" flipV="false" rot="2366768">
            <a:off x="17193444" y="5911373"/>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6">
              <a:extLst>
                <a:ext uri="{96DAC541-7B7A-43D3-8B79-37D633B846F1}">
                  <asvg:svgBlip xmlns:asvg="http://schemas.microsoft.com/office/drawing/2016/SVG/main" r:embed="rId17"/>
                </a:ext>
              </a:extLst>
            </a:blip>
            <a:stretch>
              <a:fillRect l="-1041" t="0" r="-1041" b="0"/>
            </a:stretch>
          </a:blipFill>
        </p:spPr>
      </p:sp>
      <p:sp>
        <p:nvSpPr>
          <p:cNvPr name="Freeform 16" id="16"/>
          <p:cNvSpPr/>
          <p:nvPr/>
        </p:nvSpPr>
        <p:spPr>
          <a:xfrm flipH="false" flipV="false" rot="-9706846">
            <a:off x="8074689" y="1053764"/>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6">
              <a:extLst>
                <a:ext uri="{96DAC541-7B7A-43D3-8B79-37D633B846F1}">
                  <asvg:svgBlip xmlns:asvg="http://schemas.microsoft.com/office/drawing/2016/SVG/main" r:embed="rId17"/>
                </a:ext>
              </a:extLst>
            </a:blip>
            <a:stretch>
              <a:fillRect l="-1041" t="0" r="-1041" b="0"/>
            </a:stretch>
          </a:blipFill>
        </p:spPr>
      </p:sp>
      <p:sp>
        <p:nvSpPr>
          <p:cNvPr name="Freeform 17" id="17"/>
          <p:cNvSpPr/>
          <p:nvPr/>
        </p:nvSpPr>
        <p:spPr>
          <a:xfrm flipH="false" flipV="false" rot="521015">
            <a:off x="8981612" y="3293957"/>
            <a:ext cx="700761" cy="384670"/>
          </a:xfrm>
          <a:custGeom>
            <a:avLst/>
            <a:gdLst/>
            <a:ahLst/>
            <a:cxnLst/>
            <a:rect r="r" b="b" t="t" l="l"/>
            <a:pathLst>
              <a:path h="384670" w="700761">
                <a:moveTo>
                  <a:pt x="0" y="0"/>
                </a:moveTo>
                <a:lnTo>
                  <a:pt x="700761" y="0"/>
                </a:lnTo>
                <a:lnTo>
                  <a:pt x="700761" y="384670"/>
                </a:lnTo>
                <a:lnTo>
                  <a:pt x="0" y="384670"/>
                </a:lnTo>
                <a:lnTo>
                  <a:pt x="0" y="0"/>
                </a:lnTo>
                <a:close/>
              </a:path>
            </a:pathLst>
          </a:custGeom>
          <a:blipFill>
            <a:blip r:embed="rId18">
              <a:extLst>
                <a:ext uri="{96DAC541-7B7A-43D3-8B79-37D633B846F1}">
                  <asvg:svgBlip xmlns:asvg="http://schemas.microsoft.com/office/drawing/2016/SVG/main" r:embed="rId19"/>
                </a:ext>
              </a:extLst>
            </a:blip>
            <a:stretch>
              <a:fillRect l="0" t="-466" r="0" b="-466"/>
            </a:stretch>
          </a:blipFill>
        </p:spPr>
      </p:sp>
      <p:sp>
        <p:nvSpPr>
          <p:cNvPr name="Freeform 18" id="18"/>
          <p:cNvSpPr/>
          <p:nvPr/>
        </p:nvSpPr>
        <p:spPr>
          <a:xfrm flipH="false" flipV="false" rot="-1966594">
            <a:off x="8508411" y="4838928"/>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20">
              <a:extLst>
                <a:ext uri="{96DAC541-7B7A-43D3-8B79-37D633B846F1}">
                  <asvg:svgBlip xmlns:asvg="http://schemas.microsoft.com/office/drawing/2016/SVG/main" r:embed="rId21"/>
                </a:ext>
              </a:extLst>
            </a:blip>
            <a:stretch>
              <a:fillRect l="0" t="-304" r="0" b="-304"/>
            </a:stretch>
          </a:blipFill>
        </p:spPr>
      </p:sp>
      <p:sp>
        <p:nvSpPr>
          <p:cNvPr name="Freeform 19" id="19"/>
          <p:cNvSpPr/>
          <p:nvPr/>
        </p:nvSpPr>
        <p:spPr>
          <a:xfrm flipH="false" flipV="false" rot="760222">
            <a:off x="7035674" y="2358005"/>
            <a:ext cx="641811" cy="647699"/>
          </a:xfrm>
          <a:custGeom>
            <a:avLst/>
            <a:gdLst/>
            <a:ahLst/>
            <a:cxnLst/>
            <a:rect r="r" b="b" t="t" l="l"/>
            <a:pathLst>
              <a:path h="647699" w="641811">
                <a:moveTo>
                  <a:pt x="0" y="0"/>
                </a:moveTo>
                <a:lnTo>
                  <a:pt x="641811" y="0"/>
                </a:lnTo>
                <a:lnTo>
                  <a:pt x="641811" y="647699"/>
                </a:lnTo>
                <a:lnTo>
                  <a:pt x="0" y="647699"/>
                </a:lnTo>
                <a:lnTo>
                  <a:pt x="0" y="0"/>
                </a:lnTo>
                <a:close/>
              </a:path>
            </a:pathLst>
          </a:custGeom>
          <a:blipFill>
            <a:blip r:embed="rId22">
              <a:extLst>
                <a:ext uri="{96DAC541-7B7A-43D3-8B79-37D633B846F1}">
                  <asvg:svgBlip xmlns:asvg="http://schemas.microsoft.com/office/drawing/2016/SVG/main" r:embed="rId23"/>
                </a:ext>
              </a:extLst>
            </a:blip>
            <a:stretch>
              <a:fillRect l="0" t="-274" r="0" b="-274"/>
            </a:stretch>
          </a:blipFill>
        </p:spPr>
      </p:sp>
      <p:sp>
        <p:nvSpPr>
          <p:cNvPr name="Freeform 20" id="20"/>
          <p:cNvSpPr/>
          <p:nvPr/>
        </p:nvSpPr>
        <p:spPr>
          <a:xfrm flipH="false" flipV="false" rot="1719061">
            <a:off x="9025179" y="7821351"/>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4">
              <a:extLst>
                <a:ext uri="{96DAC541-7B7A-43D3-8B79-37D633B846F1}">
                  <asvg:svgBlip xmlns:asvg="http://schemas.microsoft.com/office/drawing/2016/SVG/main" r:embed="rId25"/>
                </a:ext>
              </a:extLst>
            </a:blip>
            <a:stretch>
              <a:fillRect l="0" t="-822" r="0" b="-822"/>
            </a:stretch>
          </a:blipFill>
        </p:spPr>
      </p:sp>
      <p:sp>
        <p:nvSpPr>
          <p:cNvPr name="Freeform 21" id="21"/>
          <p:cNvSpPr/>
          <p:nvPr/>
        </p:nvSpPr>
        <p:spPr>
          <a:xfrm flipH="true" flipV="false" rot="-8644545">
            <a:off x="10569072" y="4309221"/>
            <a:ext cx="1241082" cy="988353"/>
          </a:xfrm>
          <a:custGeom>
            <a:avLst/>
            <a:gdLst/>
            <a:ahLst/>
            <a:cxnLst/>
            <a:rect r="r" b="b" t="t" l="l"/>
            <a:pathLst>
              <a:path h="988353" w="1241082">
                <a:moveTo>
                  <a:pt x="1241082" y="0"/>
                </a:moveTo>
                <a:lnTo>
                  <a:pt x="0" y="0"/>
                </a:lnTo>
                <a:lnTo>
                  <a:pt x="0" y="988353"/>
                </a:lnTo>
                <a:lnTo>
                  <a:pt x="1241082" y="988353"/>
                </a:lnTo>
                <a:lnTo>
                  <a:pt x="1241082" y="0"/>
                </a:lnTo>
                <a:close/>
              </a:path>
            </a:pathLst>
          </a:custGeom>
          <a:blipFill>
            <a:blip r:embed="rId26">
              <a:extLst>
                <a:ext uri="{96DAC541-7B7A-43D3-8B79-37D633B846F1}">
                  <asvg:svgBlip xmlns:asvg="http://schemas.microsoft.com/office/drawing/2016/SVG/main" r:embed="rId27"/>
                </a:ext>
              </a:extLst>
            </a:blip>
            <a:stretch>
              <a:fillRect l="-155" t="0" r="-155" b="0"/>
            </a:stretch>
          </a:blipFill>
        </p:spPr>
      </p:sp>
      <p:sp>
        <p:nvSpPr>
          <p:cNvPr name="Freeform 22" id="22"/>
          <p:cNvSpPr/>
          <p:nvPr/>
        </p:nvSpPr>
        <p:spPr>
          <a:xfrm flipH="false" flipV="false" rot="0">
            <a:off x="11146934" y="8239249"/>
            <a:ext cx="2092771" cy="1217676"/>
          </a:xfrm>
          <a:custGeom>
            <a:avLst/>
            <a:gdLst/>
            <a:ahLst/>
            <a:cxnLst/>
            <a:rect r="r" b="b" t="t" l="l"/>
            <a:pathLst>
              <a:path h="1217676" w="2092771">
                <a:moveTo>
                  <a:pt x="0" y="0"/>
                </a:moveTo>
                <a:lnTo>
                  <a:pt x="2092770" y="0"/>
                </a:lnTo>
                <a:lnTo>
                  <a:pt x="2092770" y="1217676"/>
                </a:lnTo>
                <a:lnTo>
                  <a:pt x="0" y="121767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3" id="23"/>
          <p:cNvSpPr txBox="true"/>
          <p:nvPr/>
        </p:nvSpPr>
        <p:spPr>
          <a:xfrm rot="-693617">
            <a:off x="11284783" y="8590180"/>
            <a:ext cx="1744578" cy="4191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Payroll</a:t>
            </a:r>
          </a:p>
        </p:txBody>
      </p:sp>
      <p:grpSp>
        <p:nvGrpSpPr>
          <p:cNvPr name="Group 24" id="24"/>
          <p:cNvGrpSpPr/>
          <p:nvPr/>
        </p:nvGrpSpPr>
        <p:grpSpPr>
          <a:xfrm rot="0">
            <a:off x="13221352" y="9277474"/>
            <a:ext cx="4838090" cy="1009526"/>
            <a:chOff x="0" y="0"/>
            <a:chExt cx="6450787" cy="1346035"/>
          </a:xfrm>
        </p:grpSpPr>
        <p:sp>
          <p:nvSpPr>
            <p:cNvPr name="Freeform 25" id="25"/>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30"/>
              <a:stretch>
                <a:fillRect l="0" t="0" r="0" b="2"/>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9706846">
            <a:off x="793800" y="752272"/>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3" id="3"/>
          <p:cNvSpPr/>
          <p:nvPr/>
        </p:nvSpPr>
        <p:spPr>
          <a:xfrm flipH="false" flipV="false" rot="-1985748">
            <a:off x="11304118" y="8929739"/>
            <a:ext cx="519551" cy="552278"/>
          </a:xfrm>
          <a:custGeom>
            <a:avLst/>
            <a:gdLst/>
            <a:ahLst/>
            <a:cxnLst/>
            <a:rect r="r" b="b" t="t" l="l"/>
            <a:pathLst>
              <a:path h="552278" w="519551">
                <a:moveTo>
                  <a:pt x="0" y="0"/>
                </a:moveTo>
                <a:lnTo>
                  <a:pt x="519551" y="0"/>
                </a:lnTo>
                <a:lnTo>
                  <a:pt x="519551" y="552278"/>
                </a:lnTo>
                <a:lnTo>
                  <a:pt x="0" y="552278"/>
                </a:lnTo>
                <a:lnTo>
                  <a:pt x="0" y="0"/>
                </a:lnTo>
                <a:close/>
              </a:path>
            </a:pathLst>
          </a:custGeom>
          <a:blipFill>
            <a:blip r:embed="rId4">
              <a:extLst>
                <a:ext uri="{96DAC541-7B7A-43D3-8B79-37D633B846F1}">
                  <asvg:svgBlip xmlns:asvg="http://schemas.microsoft.com/office/drawing/2016/SVG/main" r:embed="rId5"/>
                </a:ext>
              </a:extLst>
            </a:blip>
            <a:stretch>
              <a:fillRect l="-400" t="0" r="-400" b="0"/>
            </a:stretch>
          </a:blipFill>
        </p:spPr>
      </p:sp>
      <p:sp>
        <p:nvSpPr>
          <p:cNvPr name="Freeform 4" id="4"/>
          <p:cNvSpPr/>
          <p:nvPr/>
        </p:nvSpPr>
        <p:spPr>
          <a:xfrm flipH="false" flipV="false" rot="0">
            <a:off x="8535166" y="1733483"/>
            <a:ext cx="754643" cy="703381"/>
          </a:xfrm>
          <a:custGeom>
            <a:avLst/>
            <a:gdLst/>
            <a:ahLst/>
            <a:cxnLst/>
            <a:rect r="r" b="b" t="t" l="l"/>
            <a:pathLst>
              <a:path h="703381" w="754643">
                <a:moveTo>
                  <a:pt x="0" y="0"/>
                </a:moveTo>
                <a:lnTo>
                  <a:pt x="754643" y="0"/>
                </a:lnTo>
                <a:lnTo>
                  <a:pt x="754643" y="703381"/>
                </a:lnTo>
                <a:lnTo>
                  <a:pt x="0" y="703381"/>
                </a:lnTo>
                <a:lnTo>
                  <a:pt x="0" y="0"/>
                </a:lnTo>
                <a:close/>
              </a:path>
            </a:pathLst>
          </a:custGeom>
          <a:blipFill>
            <a:blip r:embed="rId6">
              <a:extLst>
                <a:ext uri="{96DAC541-7B7A-43D3-8B79-37D633B846F1}">
                  <asvg:svgBlip xmlns:asvg="http://schemas.microsoft.com/office/drawing/2016/SVG/main" r:embed="rId7"/>
                </a:ext>
              </a:extLst>
            </a:blip>
            <a:stretch>
              <a:fillRect l="-382" t="0" r="-382" b="0"/>
            </a:stretch>
          </a:blipFill>
        </p:spPr>
      </p:sp>
      <p:sp>
        <p:nvSpPr>
          <p:cNvPr name="Freeform 5" id="5"/>
          <p:cNvSpPr/>
          <p:nvPr/>
        </p:nvSpPr>
        <p:spPr>
          <a:xfrm flipH="false" flipV="false" rot="1392367">
            <a:off x="5592194" y="8608537"/>
            <a:ext cx="567587" cy="723136"/>
          </a:xfrm>
          <a:custGeom>
            <a:avLst/>
            <a:gdLst/>
            <a:ahLst/>
            <a:cxnLst/>
            <a:rect r="r" b="b" t="t" l="l"/>
            <a:pathLst>
              <a:path h="723136" w="567587">
                <a:moveTo>
                  <a:pt x="0" y="0"/>
                </a:moveTo>
                <a:lnTo>
                  <a:pt x="567587" y="0"/>
                </a:lnTo>
                <a:lnTo>
                  <a:pt x="567587" y="723136"/>
                </a:lnTo>
                <a:lnTo>
                  <a:pt x="0" y="723136"/>
                </a:lnTo>
                <a:lnTo>
                  <a:pt x="0" y="0"/>
                </a:lnTo>
                <a:close/>
              </a:path>
            </a:pathLst>
          </a:custGeom>
          <a:blipFill>
            <a:blip r:embed="rId8">
              <a:extLst>
                <a:ext uri="{96DAC541-7B7A-43D3-8B79-37D633B846F1}">
                  <asvg:svgBlip xmlns:asvg="http://schemas.microsoft.com/office/drawing/2016/SVG/main" r:embed="rId9"/>
                </a:ext>
              </a:extLst>
            </a:blip>
            <a:stretch>
              <a:fillRect l="-291" t="0" r="-291" b="0"/>
            </a:stretch>
          </a:blipFill>
        </p:spPr>
      </p:sp>
      <p:sp>
        <p:nvSpPr>
          <p:cNvPr name="Freeform 6" id="6"/>
          <p:cNvSpPr/>
          <p:nvPr/>
        </p:nvSpPr>
        <p:spPr>
          <a:xfrm flipH="false" flipV="false" rot="0">
            <a:off x="329948" y="9738255"/>
            <a:ext cx="358491" cy="361508"/>
          </a:xfrm>
          <a:custGeom>
            <a:avLst/>
            <a:gdLst/>
            <a:ahLst/>
            <a:cxnLst/>
            <a:rect r="r" b="b" t="t" l="l"/>
            <a:pathLst>
              <a:path h="361508" w="358491">
                <a:moveTo>
                  <a:pt x="0" y="0"/>
                </a:moveTo>
                <a:lnTo>
                  <a:pt x="358491" y="0"/>
                </a:lnTo>
                <a:lnTo>
                  <a:pt x="358491" y="361508"/>
                </a:lnTo>
                <a:lnTo>
                  <a:pt x="0" y="361508"/>
                </a:lnTo>
                <a:lnTo>
                  <a:pt x="0" y="0"/>
                </a:lnTo>
                <a:close/>
              </a:path>
            </a:pathLst>
          </a:custGeom>
          <a:blipFill>
            <a:blip r:embed="rId10">
              <a:extLst>
                <a:ext uri="{96DAC541-7B7A-43D3-8B79-37D633B846F1}">
                  <asvg:svgBlip xmlns:asvg="http://schemas.microsoft.com/office/drawing/2016/SVG/main" r:embed="rId11"/>
                </a:ext>
              </a:extLst>
            </a:blip>
            <a:stretch>
              <a:fillRect l="-420" t="0" r="-420" b="0"/>
            </a:stretch>
          </a:blipFill>
        </p:spPr>
      </p:sp>
      <p:sp>
        <p:nvSpPr>
          <p:cNvPr name="Freeform 7" id="7"/>
          <p:cNvSpPr/>
          <p:nvPr/>
        </p:nvSpPr>
        <p:spPr>
          <a:xfrm flipH="false" flipV="false" rot="0">
            <a:off x="284712" y="2358384"/>
            <a:ext cx="4486425" cy="1220303"/>
          </a:xfrm>
          <a:custGeom>
            <a:avLst/>
            <a:gdLst/>
            <a:ahLst/>
            <a:cxnLst/>
            <a:rect r="r" b="b" t="t" l="l"/>
            <a:pathLst>
              <a:path h="1220303" w="4486425">
                <a:moveTo>
                  <a:pt x="0" y="0"/>
                </a:moveTo>
                <a:lnTo>
                  <a:pt x="4486424" y="0"/>
                </a:lnTo>
                <a:lnTo>
                  <a:pt x="4486424" y="1220302"/>
                </a:lnTo>
                <a:lnTo>
                  <a:pt x="0" y="1220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39735" y="3897960"/>
            <a:ext cx="4551443" cy="1237987"/>
          </a:xfrm>
          <a:custGeom>
            <a:avLst/>
            <a:gdLst/>
            <a:ahLst/>
            <a:cxnLst/>
            <a:rect r="r" b="b" t="t" l="l"/>
            <a:pathLst>
              <a:path h="1237987" w="4551443">
                <a:moveTo>
                  <a:pt x="0" y="0"/>
                </a:moveTo>
                <a:lnTo>
                  <a:pt x="4551443" y="0"/>
                </a:lnTo>
                <a:lnTo>
                  <a:pt x="4551443" y="1237988"/>
                </a:lnTo>
                <a:lnTo>
                  <a:pt x="0" y="1237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5019195" y="2652199"/>
            <a:ext cx="4237180" cy="1632279"/>
          </a:xfrm>
          <a:custGeom>
            <a:avLst/>
            <a:gdLst/>
            <a:ahLst/>
            <a:cxnLst/>
            <a:rect r="r" b="b" t="t" l="l"/>
            <a:pathLst>
              <a:path h="1632279" w="4237180">
                <a:moveTo>
                  <a:pt x="0" y="0"/>
                </a:moveTo>
                <a:lnTo>
                  <a:pt x="4237180" y="0"/>
                </a:lnTo>
                <a:lnTo>
                  <a:pt x="4237180" y="1632279"/>
                </a:lnTo>
                <a:lnTo>
                  <a:pt x="0" y="16322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5086140" y="4461227"/>
            <a:ext cx="4037392" cy="1098166"/>
          </a:xfrm>
          <a:custGeom>
            <a:avLst/>
            <a:gdLst/>
            <a:ahLst/>
            <a:cxnLst/>
            <a:rect r="r" b="b" t="t" l="l"/>
            <a:pathLst>
              <a:path h="1098166" w="4037392">
                <a:moveTo>
                  <a:pt x="0" y="0"/>
                </a:moveTo>
                <a:lnTo>
                  <a:pt x="4037393" y="0"/>
                </a:lnTo>
                <a:lnTo>
                  <a:pt x="4037393" y="1098166"/>
                </a:lnTo>
                <a:lnTo>
                  <a:pt x="0" y="10981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505735" y="5465407"/>
            <a:ext cx="4383753" cy="1192375"/>
          </a:xfrm>
          <a:custGeom>
            <a:avLst/>
            <a:gdLst/>
            <a:ahLst/>
            <a:cxnLst/>
            <a:rect r="r" b="b" t="t" l="l"/>
            <a:pathLst>
              <a:path h="1192375" w="4383753">
                <a:moveTo>
                  <a:pt x="0" y="0"/>
                </a:moveTo>
                <a:lnTo>
                  <a:pt x="4383753" y="0"/>
                </a:lnTo>
                <a:lnTo>
                  <a:pt x="4383753" y="1192375"/>
                </a:lnTo>
                <a:lnTo>
                  <a:pt x="0" y="11923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7570954" y="162643"/>
            <a:ext cx="358491" cy="361508"/>
          </a:xfrm>
          <a:custGeom>
            <a:avLst/>
            <a:gdLst/>
            <a:ahLst/>
            <a:cxnLst/>
            <a:rect r="r" b="b" t="t" l="l"/>
            <a:pathLst>
              <a:path h="361508" w="358491">
                <a:moveTo>
                  <a:pt x="0" y="0"/>
                </a:moveTo>
                <a:lnTo>
                  <a:pt x="358491" y="0"/>
                </a:lnTo>
                <a:lnTo>
                  <a:pt x="358491" y="361508"/>
                </a:lnTo>
                <a:lnTo>
                  <a:pt x="0" y="361508"/>
                </a:lnTo>
                <a:lnTo>
                  <a:pt x="0" y="0"/>
                </a:lnTo>
                <a:close/>
              </a:path>
            </a:pathLst>
          </a:custGeom>
          <a:blipFill>
            <a:blip r:embed="rId10">
              <a:extLst>
                <a:ext uri="{96DAC541-7B7A-43D3-8B79-37D633B846F1}">
                  <asvg:svgBlip xmlns:asvg="http://schemas.microsoft.com/office/drawing/2016/SVG/main" r:embed="rId11"/>
                </a:ext>
              </a:extLst>
            </a:blip>
            <a:stretch>
              <a:fillRect l="-420" t="0" r="-420" b="0"/>
            </a:stretch>
          </a:blipFill>
        </p:spPr>
      </p:sp>
      <p:sp>
        <p:nvSpPr>
          <p:cNvPr name="Freeform 13" id="13"/>
          <p:cNvSpPr/>
          <p:nvPr/>
        </p:nvSpPr>
        <p:spPr>
          <a:xfrm flipH="false" flipV="false" rot="0">
            <a:off x="5091102" y="6022599"/>
            <a:ext cx="4027468" cy="1451432"/>
          </a:xfrm>
          <a:custGeom>
            <a:avLst/>
            <a:gdLst/>
            <a:ahLst/>
            <a:cxnLst/>
            <a:rect r="r" b="b" t="t" l="l"/>
            <a:pathLst>
              <a:path h="1451432" w="4027468">
                <a:moveTo>
                  <a:pt x="0" y="0"/>
                </a:moveTo>
                <a:lnTo>
                  <a:pt x="4027469" y="0"/>
                </a:lnTo>
                <a:lnTo>
                  <a:pt x="4027469" y="1451432"/>
                </a:lnTo>
                <a:lnTo>
                  <a:pt x="0" y="145143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505735" y="7016013"/>
            <a:ext cx="4383753" cy="1192375"/>
          </a:xfrm>
          <a:custGeom>
            <a:avLst/>
            <a:gdLst/>
            <a:ahLst/>
            <a:cxnLst/>
            <a:rect r="r" b="b" t="t" l="l"/>
            <a:pathLst>
              <a:path h="1192375" w="4383753">
                <a:moveTo>
                  <a:pt x="0" y="0"/>
                </a:moveTo>
                <a:lnTo>
                  <a:pt x="4383753" y="0"/>
                </a:lnTo>
                <a:lnTo>
                  <a:pt x="4383753" y="1192375"/>
                </a:lnTo>
                <a:lnTo>
                  <a:pt x="0" y="11923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5" id="15"/>
          <p:cNvGrpSpPr/>
          <p:nvPr/>
        </p:nvGrpSpPr>
        <p:grpSpPr>
          <a:xfrm rot="0">
            <a:off x="10204209" y="1396377"/>
            <a:ext cx="7557575" cy="6263340"/>
            <a:chOff x="0" y="0"/>
            <a:chExt cx="10076767" cy="8351120"/>
          </a:xfrm>
        </p:grpSpPr>
        <p:sp>
          <p:nvSpPr>
            <p:cNvPr name="Freeform 16" id="16"/>
            <p:cNvSpPr/>
            <p:nvPr/>
          </p:nvSpPr>
          <p:spPr>
            <a:xfrm flipH="false" flipV="false" rot="0">
              <a:off x="0" y="0"/>
              <a:ext cx="10076815" cy="8351139"/>
            </a:xfrm>
            <a:custGeom>
              <a:avLst/>
              <a:gdLst/>
              <a:ahLst/>
              <a:cxnLst/>
              <a:rect r="r" b="b" t="t" l="l"/>
              <a:pathLst>
                <a:path h="8351139" w="10076815">
                  <a:moveTo>
                    <a:pt x="0" y="0"/>
                  </a:moveTo>
                  <a:lnTo>
                    <a:pt x="10076815" y="0"/>
                  </a:lnTo>
                  <a:lnTo>
                    <a:pt x="10076815" y="8351139"/>
                  </a:lnTo>
                  <a:lnTo>
                    <a:pt x="0" y="8351139"/>
                  </a:lnTo>
                  <a:lnTo>
                    <a:pt x="0" y="0"/>
                  </a:lnTo>
                  <a:close/>
                </a:path>
              </a:pathLst>
            </a:custGeom>
            <a:blipFill>
              <a:blip r:embed="rId24"/>
              <a:stretch>
                <a:fillRect l="-3" t="0" r="-2" b="0"/>
              </a:stretch>
            </a:blipFill>
          </p:spPr>
        </p:sp>
      </p:grpSp>
      <p:sp>
        <p:nvSpPr>
          <p:cNvPr name="TextBox 17" id="17"/>
          <p:cNvSpPr txBox="true"/>
          <p:nvPr/>
        </p:nvSpPr>
        <p:spPr>
          <a:xfrm rot="0">
            <a:off x="1610053" y="758185"/>
            <a:ext cx="6562250" cy="714374"/>
          </a:xfrm>
          <a:prstGeom prst="rect">
            <a:avLst/>
          </a:prstGeom>
        </p:spPr>
        <p:txBody>
          <a:bodyPr anchor="t" rtlCol="false" tIns="0" lIns="0" bIns="0" rIns="0">
            <a:spAutoFit/>
          </a:bodyPr>
          <a:lstStyle/>
          <a:p>
            <a:pPr algn="l">
              <a:lnSpc>
                <a:spcPts val="7798"/>
              </a:lnSpc>
            </a:pPr>
            <a:r>
              <a:rPr lang="en-US" sz="9999" spc="-878">
                <a:solidFill>
                  <a:srgbClr val="0390A7"/>
                </a:solidFill>
                <a:latin typeface="Happy Font TH"/>
                <a:ea typeface="Happy Font TH"/>
                <a:cs typeface="Happy Font TH"/>
                <a:sym typeface="Happy Font TH"/>
              </a:rPr>
              <a:t>ER DIAGRAM</a:t>
            </a:r>
          </a:p>
        </p:txBody>
      </p:sp>
      <p:sp>
        <p:nvSpPr>
          <p:cNvPr name="TextBox 18" id="18"/>
          <p:cNvSpPr txBox="true"/>
          <p:nvPr/>
        </p:nvSpPr>
        <p:spPr>
          <a:xfrm rot="0">
            <a:off x="661677" y="2676415"/>
            <a:ext cx="3627358" cy="659570"/>
          </a:xfrm>
          <a:prstGeom prst="rect">
            <a:avLst/>
          </a:prstGeom>
        </p:spPr>
        <p:txBody>
          <a:bodyPr anchor="t" rtlCol="false" tIns="0" lIns="0" bIns="0" rIns="0">
            <a:spAutoFit/>
          </a:bodyPr>
          <a:lstStyle/>
          <a:p>
            <a:pPr algn="ctr">
              <a:lnSpc>
                <a:spcPts val="2640"/>
              </a:lnSpc>
            </a:pPr>
            <a:r>
              <a:rPr lang="en-US" sz="2400" spc="-120">
                <a:solidFill>
                  <a:srgbClr val="010101"/>
                </a:solidFill>
                <a:latin typeface="Happy Font TH"/>
                <a:ea typeface="Happy Font TH"/>
                <a:cs typeface="Happy Font TH"/>
                <a:sym typeface="Happy Font TH"/>
              </a:rPr>
              <a:t>The diagram models an HR management system. </a:t>
            </a:r>
          </a:p>
        </p:txBody>
      </p:sp>
      <p:sp>
        <p:nvSpPr>
          <p:cNvPr name="TextBox 19" id="19"/>
          <p:cNvSpPr txBox="true"/>
          <p:nvPr/>
        </p:nvSpPr>
        <p:spPr>
          <a:xfrm rot="0">
            <a:off x="661677" y="4239086"/>
            <a:ext cx="3679926" cy="669699"/>
          </a:xfrm>
          <a:prstGeom prst="rect">
            <a:avLst/>
          </a:prstGeom>
        </p:spPr>
        <p:txBody>
          <a:bodyPr anchor="t" rtlCol="false" tIns="0" lIns="0" bIns="0" rIns="0">
            <a:spAutoFit/>
          </a:bodyPr>
          <a:lstStyle/>
          <a:p>
            <a:pPr algn="ctr">
              <a:lnSpc>
                <a:spcPts val="2680"/>
              </a:lnSpc>
            </a:pPr>
            <a:r>
              <a:rPr lang="en-US" sz="2436" spc="-121">
                <a:solidFill>
                  <a:srgbClr val="010101"/>
                </a:solidFill>
                <a:latin typeface="Happy Font TH"/>
                <a:ea typeface="Happy Font TH"/>
                <a:cs typeface="Happy Font TH"/>
                <a:sym typeface="Happy Font TH"/>
              </a:rPr>
              <a:t> jobdepartment defines roles and departments.</a:t>
            </a:r>
          </a:p>
        </p:txBody>
      </p:sp>
      <p:sp>
        <p:nvSpPr>
          <p:cNvPr name="TextBox 20" id="20"/>
          <p:cNvSpPr txBox="true"/>
          <p:nvPr/>
        </p:nvSpPr>
        <p:spPr>
          <a:xfrm rot="0">
            <a:off x="5444320" y="3024826"/>
            <a:ext cx="3321032" cy="906075"/>
          </a:xfrm>
          <a:prstGeom prst="rect">
            <a:avLst/>
          </a:prstGeom>
        </p:spPr>
        <p:txBody>
          <a:bodyPr anchor="t" rtlCol="false" tIns="0" lIns="0" bIns="0" rIns="0">
            <a:spAutoFit/>
          </a:bodyPr>
          <a:lstStyle/>
          <a:p>
            <a:pPr algn="ctr">
              <a:lnSpc>
                <a:spcPts val="2417"/>
              </a:lnSpc>
            </a:pPr>
            <a:r>
              <a:rPr lang="en-US" sz="2197" spc="-109">
                <a:solidFill>
                  <a:srgbClr val="010101"/>
                </a:solidFill>
                <a:latin typeface="Happy Font TH"/>
                <a:ea typeface="Happy Font TH"/>
                <a:cs typeface="Happy Font TH"/>
                <a:sym typeface="Happy Font TH"/>
              </a:rPr>
              <a:t>employee stores staff details, linking to jobdepartment, qualification, and leaves.</a:t>
            </a:r>
          </a:p>
        </p:txBody>
      </p:sp>
      <p:sp>
        <p:nvSpPr>
          <p:cNvPr name="TextBox 21" id="21"/>
          <p:cNvSpPr txBox="true"/>
          <p:nvPr/>
        </p:nvSpPr>
        <p:spPr>
          <a:xfrm rot="0">
            <a:off x="5444320" y="4739251"/>
            <a:ext cx="3264307" cy="570692"/>
          </a:xfrm>
          <a:prstGeom prst="rect">
            <a:avLst/>
          </a:prstGeom>
        </p:spPr>
        <p:txBody>
          <a:bodyPr anchor="t" rtlCol="false" tIns="0" lIns="0" bIns="0" rIns="0">
            <a:spAutoFit/>
          </a:bodyPr>
          <a:lstStyle/>
          <a:p>
            <a:pPr algn="ctr">
              <a:lnSpc>
                <a:spcPts val="2375"/>
              </a:lnSpc>
            </a:pPr>
            <a:r>
              <a:rPr lang="en-US" sz="2159" spc="-107">
                <a:solidFill>
                  <a:srgbClr val="010101"/>
                </a:solidFill>
                <a:latin typeface="Happy Font TH"/>
                <a:ea typeface="Happy Font TH"/>
                <a:cs typeface="Happy Font TH"/>
                <a:sym typeface="Happy Font TH"/>
              </a:rPr>
              <a:t>qualification lists employee qualifications.</a:t>
            </a:r>
          </a:p>
        </p:txBody>
      </p:sp>
      <p:sp>
        <p:nvSpPr>
          <p:cNvPr name="TextBox 22" id="22"/>
          <p:cNvSpPr txBox="true"/>
          <p:nvPr/>
        </p:nvSpPr>
        <p:spPr>
          <a:xfrm rot="0">
            <a:off x="925439" y="5833006"/>
            <a:ext cx="3544345" cy="624554"/>
          </a:xfrm>
          <a:prstGeom prst="rect">
            <a:avLst/>
          </a:prstGeom>
        </p:spPr>
        <p:txBody>
          <a:bodyPr anchor="t" rtlCol="false" tIns="0" lIns="0" bIns="0" rIns="0">
            <a:spAutoFit/>
          </a:bodyPr>
          <a:lstStyle/>
          <a:p>
            <a:pPr algn="ctr">
              <a:lnSpc>
                <a:spcPts val="2579"/>
              </a:lnSpc>
            </a:pPr>
            <a:r>
              <a:rPr lang="en-US" sz="2345" spc="-117">
                <a:solidFill>
                  <a:srgbClr val="010101"/>
                </a:solidFill>
                <a:latin typeface="Happy Font TH"/>
                <a:ea typeface="Happy Font TH"/>
                <a:cs typeface="Happy Font TH"/>
                <a:sym typeface="Happy Font TH"/>
              </a:rPr>
              <a:t>leaves records employee leave details. </a:t>
            </a:r>
          </a:p>
        </p:txBody>
      </p:sp>
      <p:sp>
        <p:nvSpPr>
          <p:cNvPr name="TextBox 23" id="23"/>
          <p:cNvSpPr txBox="true"/>
          <p:nvPr/>
        </p:nvSpPr>
        <p:spPr>
          <a:xfrm rot="0">
            <a:off x="5444320" y="6327153"/>
            <a:ext cx="3264307" cy="870898"/>
          </a:xfrm>
          <a:prstGeom prst="rect">
            <a:avLst/>
          </a:prstGeom>
        </p:spPr>
        <p:txBody>
          <a:bodyPr anchor="t" rtlCol="false" tIns="0" lIns="0" bIns="0" rIns="0">
            <a:spAutoFit/>
          </a:bodyPr>
          <a:lstStyle/>
          <a:p>
            <a:pPr algn="ctr">
              <a:lnSpc>
                <a:spcPts val="2375"/>
              </a:lnSpc>
            </a:pPr>
            <a:r>
              <a:rPr lang="en-US" sz="2159" spc="-107">
                <a:solidFill>
                  <a:srgbClr val="010101"/>
                </a:solidFill>
                <a:latin typeface="Happy Font TH"/>
                <a:ea typeface="Happy Font TH"/>
                <a:cs typeface="Happy Font TH"/>
                <a:sym typeface="Happy Font TH"/>
              </a:rPr>
              <a:t>payroll calculates pay, combining job, salary, and leave data.</a:t>
            </a:r>
          </a:p>
        </p:txBody>
      </p:sp>
      <p:sp>
        <p:nvSpPr>
          <p:cNvPr name="TextBox 24" id="24"/>
          <p:cNvSpPr txBox="true"/>
          <p:nvPr/>
        </p:nvSpPr>
        <p:spPr>
          <a:xfrm rot="0">
            <a:off x="925439" y="7314211"/>
            <a:ext cx="3544345" cy="624554"/>
          </a:xfrm>
          <a:prstGeom prst="rect">
            <a:avLst/>
          </a:prstGeom>
        </p:spPr>
        <p:txBody>
          <a:bodyPr anchor="t" rtlCol="false" tIns="0" lIns="0" bIns="0" rIns="0">
            <a:spAutoFit/>
          </a:bodyPr>
          <a:lstStyle/>
          <a:p>
            <a:pPr algn="ctr">
              <a:lnSpc>
                <a:spcPts val="2579"/>
              </a:lnSpc>
            </a:pPr>
            <a:r>
              <a:rPr lang="en-US" sz="2345" spc="-117">
                <a:solidFill>
                  <a:srgbClr val="010101"/>
                </a:solidFill>
                <a:latin typeface="Happy Font TH"/>
                <a:ea typeface="Happy Font TH"/>
                <a:cs typeface="Happy Font TH"/>
                <a:sym typeface="Happy Font TH"/>
              </a:rPr>
              <a:t>salarybonus specifies pay and bonuses for each job.</a:t>
            </a:r>
          </a:p>
        </p:txBody>
      </p:sp>
      <p:grpSp>
        <p:nvGrpSpPr>
          <p:cNvPr name="Group 25" id="25"/>
          <p:cNvGrpSpPr/>
          <p:nvPr/>
        </p:nvGrpSpPr>
        <p:grpSpPr>
          <a:xfrm rot="0">
            <a:off x="13221352" y="9277474"/>
            <a:ext cx="4838090" cy="1009526"/>
            <a:chOff x="0" y="0"/>
            <a:chExt cx="6450787" cy="1346035"/>
          </a:xfrm>
        </p:grpSpPr>
        <p:sp>
          <p:nvSpPr>
            <p:cNvPr name="Freeform 26" id="2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5"/>
              <a:stretch>
                <a:fillRect l="0" t="0" r="0" b="2"/>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810217" y="1751156"/>
            <a:ext cx="7484854" cy="862255"/>
          </a:xfrm>
          <a:custGeom>
            <a:avLst/>
            <a:gdLst/>
            <a:ahLst/>
            <a:cxnLst/>
            <a:rect r="r" b="b" t="t" l="l"/>
            <a:pathLst>
              <a:path h="862255" w="7484854">
                <a:moveTo>
                  <a:pt x="0" y="0"/>
                </a:moveTo>
                <a:lnTo>
                  <a:pt x="7484854" y="0"/>
                </a:lnTo>
                <a:lnTo>
                  <a:pt x="7484854" y="862255"/>
                </a:lnTo>
                <a:lnTo>
                  <a:pt x="0" y="862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49435" y="2127716"/>
            <a:ext cx="8373787" cy="964660"/>
          </a:xfrm>
          <a:custGeom>
            <a:avLst/>
            <a:gdLst/>
            <a:ahLst/>
            <a:cxnLst/>
            <a:rect r="r" b="b" t="t" l="l"/>
            <a:pathLst>
              <a:path h="964660" w="8373787">
                <a:moveTo>
                  <a:pt x="0" y="0"/>
                </a:moveTo>
                <a:lnTo>
                  <a:pt x="8373787" y="0"/>
                </a:lnTo>
                <a:lnTo>
                  <a:pt x="8373787" y="964660"/>
                </a:lnTo>
                <a:lnTo>
                  <a:pt x="0" y="9646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94905" y="5866024"/>
            <a:ext cx="6953031" cy="800989"/>
          </a:xfrm>
          <a:custGeom>
            <a:avLst/>
            <a:gdLst/>
            <a:ahLst/>
            <a:cxnLst/>
            <a:rect r="r" b="b" t="t" l="l"/>
            <a:pathLst>
              <a:path h="800989" w="6953031">
                <a:moveTo>
                  <a:pt x="0" y="0"/>
                </a:moveTo>
                <a:lnTo>
                  <a:pt x="6953031" y="0"/>
                </a:lnTo>
                <a:lnTo>
                  <a:pt x="6953031" y="800989"/>
                </a:lnTo>
                <a:lnTo>
                  <a:pt x="0" y="8009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24934" y="3056211"/>
            <a:ext cx="6855419" cy="2425105"/>
            <a:chOff x="0" y="0"/>
            <a:chExt cx="9140559" cy="3233473"/>
          </a:xfrm>
        </p:grpSpPr>
        <p:sp>
          <p:nvSpPr>
            <p:cNvPr name="Freeform 6" id="6"/>
            <p:cNvSpPr/>
            <p:nvPr/>
          </p:nvSpPr>
          <p:spPr>
            <a:xfrm flipH="false" flipV="false" rot="0">
              <a:off x="0" y="0"/>
              <a:ext cx="9140571" cy="3233420"/>
            </a:xfrm>
            <a:custGeom>
              <a:avLst/>
              <a:gdLst/>
              <a:ahLst/>
              <a:cxnLst/>
              <a:rect r="r" b="b" t="t" l="l"/>
              <a:pathLst>
                <a:path h="3233420" w="9140571">
                  <a:moveTo>
                    <a:pt x="0" y="0"/>
                  </a:moveTo>
                  <a:lnTo>
                    <a:pt x="9140571" y="0"/>
                  </a:lnTo>
                  <a:lnTo>
                    <a:pt x="9140571" y="3233420"/>
                  </a:lnTo>
                  <a:lnTo>
                    <a:pt x="0" y="3233420"/>
                  </a:lnTo>
                  <a:lnTo>
                    <a:pt x="0" y="0"/>
                  </a:lnTo>
                  <a:close/>
                </a:path>
              </a:pathLst>
            </a:custGeom>
            <a:blipFill>
              <a:blip r:embed="rId8"/>
              <a:stretch>
                <a:fillRect l="0" t="-179" r="0" b="-181"/>
              </a:stretch>
            </a:blipFill>
          </p:spPr>
        </p:sp>
      </p:grpSp>
      <p:grpSp>
        <p:nvGrpSpPr>
          <p:cNvPr name="Group 7" id="7"/>
          <p:cNvGrpSpPr/>
          <p:nvPr/>
        </p:nvGrpSpPr>
        <p:grpSpPr>
          <a:xfrm rot="0">
            <a:off x="10058876" y="3649932"/>
            <a:ext cx="7554906" cy="4891949"/>
            <a:chOff x="0" y="0"/>
            <a:chExt cx="10073208" cy="6522599"/>
          </a:xfrm>
        </p:grpSpPr>
        <p:sp>
          <p:nvSpPr>
            <p:cNvPr name="Freeform 8" id="8"/>
            <p:cNvSpPr/>
            <p:nvPr/>
          </p:nvSpPr>
          <p:spPr>
            <a:xfrm flipH="false" flipV="false" rot="0">
              <a:off x="0" y="0"/>
              <a:ext cx="10073259" cy="6522593"/>
            </a:xfrm>
            <a:custGeom>
              <a:avLst/>
              <a:gdLst/>
              <a:ahLst/>
              <a:cxnLst/>
              <a:rect r="r" b="b" t="t" l="l"/>
              <a:pathLst>
                <a:path h="6522593" w="10073259">
                  <a:moveTo>
                    <a:pt x="0" y="0"/>
                  </a:moveTo>
                  <a:lnTo>
                    <a:pt x="10073259" y="0"/>
                  </a:lnTo>
                  <a:lnTo>
                    <a:pt x="10073259" y="6522593"/>
                  </a:lnTo>
                  <a:lnTo>
                    <a:pt x="0" y="6522593"/>
                  </a:lnTo>
                  <a:lnTo>
                    <a:pt x="0" y="0"/>
                  </a:lnTo>
                  <a:close/>
                </a:path>
              </a:pathLst>
            </a:custGeom>
            <a:blipFill>
              <a:blip r:embed="rId9"/>
              <a:stretch>
                <a:fillRect l="0" t="0" r="0" b="0"/>
              </a:stretch>
            </a:blipFill>
          </p:spPr>
        </p:sp>
      </p:grpSp>
      <p:grpSp>
        <p:nvGrpSpPr>
          <p:cNvPr name="Group 9" id="9"/>
          <p:cNvGrpSpPr/>
          <p:nvPr/>
        </p:nvGrpSpPr>
        <p:grpSpPr>
          <a:xfrm rot="0">
            <a:off x="1604911" y="7046559"/>
            <a:ext cx="5933021" cy="2017227"/>
            <a:chOff x="0" y="0"/>
            <a:chExt cx="7910695" cy="2689636"/>
          </a:xfrm>
        </p:grpSpPr>
        <p:sp>
          <p:nvSpPr>
            <p:cNvPr name="Freeform 10" id="10"/>
            <p:cNvSpPr/>
            <p:nvPr/>
          </p:nvSpPr>
          <p:spPr>
            <a:xfrm flipH="false" flipV="false" rot="0">
              <a:off x="0" y="0"/>
              <a:ext cx="7910703" cy="2689606"/>
            </a:xfrm>
            <a:custGeom>
              <a:avLst/>
              <a:gdLst/>
              <a:ahLst/>
              <a:cxnLst/>
              <a:rect r="r" b="b" t="t" l="l"/>
              <a:pathLst>
                <a:path h="2689606" w="7910703">
                  <a:moveTo>
                    <a:pt x="0" y="0"/>
                  </a:moveTo>
                  <a:lnTo>
                    <a:pt x="7910703" y="0"/>
                  </a:lnTo>
                  <a:lnTo>
                    <a:pt x="7910703" y="2689606"/>
                  </a:lnTo>
                  <a:lnTo>
                    <a:pt x="0" y="2689606"/>
                  </a:lnTo>
                  <a:lnTo>
                    <a:pt x="0" y="0"/>
                  </a:lnTo>
                  <a:close/>
                </a:path>
              </a:pathLst>
            </a:custGeom>
            <a:blipFill>
              <a:blip r:embed="rId10"/>
              <a:stretch>
                <a:fillRect l="0" t="-133" r="0" b="-134"/>
              </a:stretch>
            </a:blipFill>
          </p:spPr>
        </p:sp>
      </p:grpSp>
      <p:sp>
        <p:nvSpPr>
          <p:cNvPr name="TextBox 11" id="11"/>
          <p:cNvSpPr txBox="true"/>
          <p:nvPr/>
        </p:nvSpPr>
        <p:spPr>
          <a:xfrm rot="0">
            <a:off x="4291370" y="562435"/>
            <a:ext cx="8679760"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EMPLOYEE INSIGHTS</a:t>
            </a:r>
          </a:p>
        </p:txBody>
      </p:sp>
      <p:sp>
        <p:nvSpPr>
          <p:cNvPr name="TextBox 12" id="12"/>
          <p:cNvSpPr txBox="true"/>
          <p:nvPr/>
        </p:nvSpPr>
        <p:spPr>
          <a:xfrm rot="0">
            <a:off x="810217" y="2092929"/>
            <a:ext cx="7420202" cy="174350"/>
          </a:xfrm>
          <a:prstGeom prst="rect">
            <a:avLst/>
          </a:prstGeom>
        </p:spPr>
        <p:txBody>
          <a:bodyPr anchor="t" rtlCol="false" tIns="0" lIns="0" bIns="0" rIns="0">
            <a:spAutoFit/>
          </a:bodyPr>
          <a:lstStyle/>
          <a:p>
            <a:pPr algn="ctr">
              <a:lnSpc>
                <a:spcPts val="2027"/>
              </a:lnSpc>
            </a:pPr>
            <a:r>
              <a:rPr lang="en-US" sz="2599" spc="-227">
                <a:solidFill>
                  <a:srgbClr val="010101"/>
                </a:solidFill>
                <a:latin typeface="Happy Font TH"/>
                <a:ea typeface="Happy Font TH"/>
                <a:cs typeface="Happy Font TH"/>
                <a:sym typeface="Happy Font TH"/>
              </a:rPr>
              <a:t>How many unique employees are currently in the system?</a:t>
            </a:r>
          </a:p>
        </p:txBody>
      </p:sp>
      <p:sp>
        <p:nvSpPr>
          <p:cNvPr name="TextBox 13" id="13"/>
          <p:cNvSpPr txBox="true"/>
          <p:nvPr/>
        </p:nvSpPr>
        <p:spPr>
          <a:xfrm rot="0">
            <a:off x="9685600" y="2476424"/>
            <a:ext cx="8301457" cy="200894"/>
          </a:xfrm>
          <a:prstGeom prst="rect">
            <a:avLst/>
          </a:prstGeom>
        </p:spPr>
        <p:txBody>
          <a:bodyPr anchor="t" rtlCol="false" tIns="0" lIns="0" bIns="0" rIns="0">
            <a:spAutoFit/>
          </a:bodyPr>
          <a:lstStyle/>
          <a:p>
            <a:pPr algn="ctr">
              <a:lnSpc>
                <a:spcPts val="2268"/>
              </a:lnSpc>
            </a:pPr>
            <a:r>
              <a:rPr lang="en-US" sz="2908" spc="-254">
                <a:solidFill>
                  <a:srgbClr val="010101"/>
                </a:solidFill>
                <a:latin typeface="Happy Font TH"/>
                <a:ea typeface="Happy Font TH"/>
                <a:cs typeface="Happy Font TH"/>
                <a:sym typeface="Happy Font TH"/>
              </a:rPr>
              <a:t>Which departments have the highest number of employees?</a:t>
            </a:r>
          </a:p>
        </p:txBody>
      </p:sp>
      <p:sp>
        <p:nvSpPr>
          <p:cNvPr name="TextBox 14" id="14"/>
          <p:cNvSpPr txBox="true"/>
          <p:nvPr/>
        </p:nvSpPr>
        <p:spPr>
          <a:xfrm rot="0">
            <a:off x="1073831" y="6191157"/>
            <a:ext cx="6892973" cy="166123"/>
          </a:xfrm>
          <a:prstGeom prst="rect">
            <a:avLst/>
          </a:prstGeom>
        </p:spPr>
        <p:txBody>
          <a:bodyPr anchor="t" rtlCol="false" tIns="0" lIns="0" bIns="0" rIns="0">
            <a:spAutoFit/>
          </a:bodyPr>
          <a:lstStyle/>
          <a:p>
            <a:pPr algn="ctr">
              <a:lnSpc>
                <a:spcPts val="1883"/>
              </a:lnSpc>
            </a:pPr>
            <a:r>
              <a:rPr lang="en-US" sz="2415" spc="-212">
                <a:solidFill>
                  <a:srgbClr val="010101"/>
                </a:solidFill>
                <a:latin typeface="Happy Font TH"/>
                <a:ea typeface="Happy Font TH"/>
                <a:cs typeface="Happy Font TH"/>
                <a:sym typeface="Happy Font TH"/>
              </a:rPr>
              <a:t>What is the total salary expenditure across the company?</a:t>
            </a:r>
          </a:p>
        </p:txBody>
      </p:sp>
      <p:grpSp>
        <p:nvGrpSpPr>
          <p:cNvPr name="Group 15" id="15"/>
          <p:cNvGrpSpPr/>
          <p:nvPr/>
        </p:nvGrpSpPr>
        <p:grpSpPr>
          <a:xfrm rot="0">
            <a:off x="13221352" y="9277474"/>
            <a:ext cx="4838090" cy="1009526"/>
            <a:chOff x="0" y="0"/>
            <a:chExt cx="6450787" cy="1346035"/>
          </a:xfrm>
        </p:grpSpPr>
        <p:sp>
          <p:nvSpPr>
            <p:cNvPr name="Freeform 16" id="1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1"/>
              <a:stretch>
                <a:fillRect l="0" t="0" r="0" b="2"/>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65751" y="2466579"/>
            <a:ext cx="7775436" cy="837285"/>
          </a:xfrm>
          <a:custGeom>
            <a:avLst/>
            <a:gdLst/>
            <a:ahLst/>
            <a:cxnLst/>
            <a:rect r="r" b="b" t="t" l="l"/>
            <a:pathLst>
              <a:path h="837285" w="7775436">
                <a:moveTo>
                  <a:pt x="0" y="0"/>
                </a:moveTo>
                <a:lnTo>
                  <a:pt x="7775436" y="0"/>
                </a:lnTo>
                <a:lnTo>
                  <a:pt x="7775436" y="837286"/>
                </a:lnTo>
                <a:lnTo>
                  <a:pt x="0" y="837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07836" y="3724879"/>
            <a:ext cx="7838666" cy="5789415"/>
            <a:chOff x="0" y="0"/>
            <a:chExt cx="10451555" cy="7719220"/>
          </a:xfrm>
        </p:grpSpPr>
        <p:sp>
          <p:nvSpPr>
            <p:cNvPr name="Freeform 5" id="5"/>
            <p:cNvSpPr/>
            <p:nvPr/>
          </p:nvSpPr>
          <p:spPr>
            <a:xfrm flipH="false" flipV="false" rot="0">
              <a:off x="0" y="0"/>
              <a:ext cx="10451592" cy="7719187"/>
            </a:xfrm>
            <a:custGeom>
              <a:avLst/>
              <a:gdLst/>
              <a:ahLst/>
              <a:cxnLst/>
              <a:rect r="r" b="b" t="t" l="l"/>
              <a:pathLst>
                <a:path h="7719187" w="10451592">
                  <a:moveTo>
                    <a:pt x="0" y="0"/>
                  </a:moveTo>
                  <a:lnTo>
                    <a:pt x="10451592" y="0"/>
                  </a:lnTo>
                  <a:lnTo>
                    <a:pt x="10451592" y="7719187"/>
                  </a:lnTo>
                  <a:lnTo>
                    <a:pt x="0" y="7719187"/>
                  </a:lnTo>
                  <a:lnTo>
                    <a:pt x="0" y="0"/>
                  </a:lnTo>
                  <a:close/>
                </a:path>
              </a:pathLst>
            </a:custGeom>
            <a:blipFill>
              <a:blip r:embed="rId6"/>
              <a:stretch>
                <a:fillRect l="0" t="0" r="0" b="0"/>
              </a:stretch>
            </a:blipFill>
          </p:spPr>
        </p:sp>
      </p:grpSp>
      <p:grpSp>
        <p:nvGrpSpPr>
          <p:cNvPr name="Group 6" id="6"/>
          <p:cNvGrpSpPr/>
          <p:nvPr/>
        </p:nvGrpSpPr>
        <p:grpSpPr>
          <a:xfrm rot="0">
            <a:off x="10877023" y="3719200"/>
            <a:ext cx="6152893" cy="5279710"/>
            <a:chOff x="0" y="0"/>
            <a:chExt cx="8203857" cy="7039613"/>
          </a:xfrm>
        </p:grpSpPr>
        <p:sp>
          <p:nvSpPr>
            <p:cNvPr name="Freeform 7" id="7"/>
            <p:cNvSpPr/>
            <p:nvPr/>
          </p:nvSpPr>
          <p:spPr>
            <a:xfrm flipH="false" flipV="false" rot="0">
              <a:off x="0" y="0"/>
              <a:ext cx="8203819" cy="7039610"/>
            </a:xfrm>
            <a:custGeom>
              <a:avLst/>
              <a:gdLst/>
              <a:ahLst/>
              <a:cxnLst/>
              <a:rect r="r" b="b" t="t" l="l"/>
              <a:pathLst>
                <a:path h="7039610" w="8203819">
                  <a:moveTo>
                    <a:pt x="0" y="0"/>
                  </a:moveTo>
                  <a:lnTo>
                    <a:pt x="8203819" y="0"/>
                  </a:lnTo>
                  <a:lnTo>
                    <a:pt x="8203819" y="7039610"/>
                  </a:lnTo>
                  <a:lnTo>
                    <a:pt x="0" y="7039610"/>
                  </a:lnTo>
                  <a:lnTo>
                    <a:pt x="0" y="0"/>
                  </a:lnTo>
                  <a:close/>
                </a:path>
              </a:pathLst>
            </a:custGeom>
            <a:blipFill>
              <a:blip r:embed="rId7"/>
              <a:stretch>
                <a:fillRect l="0" t="0" r="0" b="0"/>
              </a:stretch>
            </a:blipFill>
          </p:spPr>
        </p:sp>
      </p:grpSp>
      <p:sp>
        <p:nvSpPr>
          <p:cNvPr name="TextBox 8" id="8"/>
          <p:cNvSpPr txBox="true"/>
          <p:nvPr/>
        </p:nvSpPr>
        <p:spPr>
          <a:xfrm rot="0">
            <a:off x="4327169" y="905865"/>
            <a:ext cx="8679760"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EMPLOYEE INSIGHTS</a:t>
            </a:r>
          </a:p>
        </p:txBody>
      </p:sp>
      <p:sp>
        <p:nvSpPr>
          <p:cNvPr name="TextBox 9" id="9"/>
          <p:cNvSpPr txBox="true"/>
          <p:nvPr/>
        </p:nvSpPr>
        <p:spPr>
          <a:xfrm rot="0">
            <a:off x="160349" y="24224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average salary per department?</a:t>
            </a:r>
          </a:p>
        </p:txBody>
      </p:sp>
      <p:sp>
        <p:nvSpPr>
          <p:cNvPr name="TextBox 10" id="10"/>
          <p:cNvSpPr txBox="true"/>
          <p:nvPr/>
        </p:nvSpPr>
        <p:spPr>
          <a:xfrm rot="0">
            <a:off x="9381469" y="2678837"/>
            <a:ext cx="9144000" cy="206385"/>
          </a:xfrm>
          <a:prstGeom prst="rect">
            <a:avLst/>
          </a:prstGeom>
        </p:spPr>
        <p:txBody>
          <a:bodyPr anchor="t" rtlCol="false" tIns="0" lIns="0" bIns="0" rIns="0">
            <a:spAutoFit/>
          </a:bodyPr>
          <a:lstStyle/>
          <a:p>
            <a:pPr algn="ctr">
              <a:lnSpc>
                <a:spcPts val="2499"/>
              </a:lnSpc>
            </a:pPr>
            <a:r>
              <a:rPr lang="en-US" sz="3203" spc="-281">
                <a:solidFill>
                  <a:srgbClr val="010101"/>
                </a:solidFill>
                <a:latin typeface="Happy Font TH"/>
                <a:ea typeface="Happy Font TH"/>
                <a:cs typeface="Happy Font TH"/>
                <a:sym typeface="Happy Font TH"/>
              </a:rPr>
              <a:t>Who are the top 5 highest-paid employees?</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8"/>
              <a:stretch>
                <a:fillRect l="0" t="0" r="0" b="2"/>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68788" y="4163030"/>
            <a:ext cx="7662881" cy="4367842"/>
            <a:chOff x="0" y="0"/>
            <a:chExt cx="10217175" cy="5823789"/>
          </a:xfrm>
        </p:grpSpPr>
        <p:sp>
          <p:nvSpPr>
            <p:cNvPr name="Freeform 5" id="5"/>
            <p:cNvSpPr/>
            <p:nvPr/>
          </p:nvSpPr>
          <p:spPr>
            <a:xfrm flipH="false" flipV="false" rot="0">
              <a:off x="0" y="0"/>
              <a:ext cx="10217150" cy="5823839"/>
            </a:xfrm>
            <a:custGeom>
              <a:avLst/>
              <a:gdLst/>
              <a:ahLst/>
              <a:cxnLst/>
              <a:rect r="r" b="b" t="t" l="l"/>
              <a:pathLst>
                <a:path h="5823839" w="10217150">
                  <a:moveTo>
                    <a:pt x="0" y="0"/>
                  </a:moveTo>
                  <a:lnTo>
                    <a:pt x="10217150" y="0"/>
                  </a:lnTo>
                  <a:lnTo>
                    <a:pt x="10217150" y="5823839"/>
                  </a:lnTo>
                  <a:lnTo>
                    <a:pt x="0" y="5823839"/>
                  </a:lnTo>
                  <a:lnTo>
                    <a:pt x="0" y="0"/>
                  </a:lnTo>
                  <a:close/>
                </a:path>
              </a:pathLst>
            </a:custGeom>
            <a:blipFill>
              <a:blip r:embed="rId4"/>
              <a:stretch>
                <a:fillRect l="-39" t="0" r="-39" b="0"/>
              </a:stretch>
            </a:blipFill>
          </p:spPr>
        </p:sp>
      </p:grpSp>
      <p:grpSp>
        <p:nvGrpSpPr>
          <p:cNvPr name="Group 6" id="6"/>
          <p:cNvGrpSpPr/>
          <p:nvPr/>
        </p:nvGrpSpPr>
        <p:grpSpPr>
          <a:xfrm rot="0">
            <a:off x="10140127" y="4056460"/>
            <a:ext cx="7119173" cy="4022333"/>
            <a:chOff x="0" y="0"/>
            <a:chExt cx="9492231" cy="5363111"/>
          </a:xfrm>
        </p:grpSpPr>
        <p:sp>
          <p:nvSpPr>
            <p:cNvPr name="Freeform 7" id="7"/>
            <p:cNvSpPr/>
            <p:nvPr/>
          </p:nvSpPr>
          <p:spPr>
            <a:xfrm flipH="false" flipV="false" rot="0">
              <a:off x="0" y="0"/>
              <a:ext cx="9492234" cy="5363083"/>
            </a:xfrm>
            <a:custGeom>
              <a:avLst/>
              <a:gdLst/>
              <a:ahLst/>
              <a:cxnLst/>
              <a:rect r="r" b="b" t="t" l="l"/>
              <a:pathLst>
                <a:path h="5363083" w="9492234">
                  <a:moveTo>
                    <a:pt x="0" y="0"/>
                  </a:moveTo>
                  <a:lnTo>
                    <a:pt x="9492234" y="0"/>
                  </a:lnTo>
                  <a:lnTo>
                    <a:pt x="9492234" y="5363083"/>
                  </a:lnTo>
                  <a:lnTo>
                    <a:pt x="0" y="5363083"/>
                  </a:lnTo>
                  <a:lnTo>
                    <a:pt x="0" y="0"/>
                  </a:lnTo>
                  <a:close/>
                </a:path>
              </a:pathLst>
            </a:custGeom>
            <a:blipFill>
              <a:blip r:embed="rId5"/>
              <a:stretch>
                <a:fillRect l="-35" t="0" r="-35" b="0"/>
              </a:stretch>
            </a:blipFill>
          </p:spPr>
        </p:sp>
      </p:grpSp>
      <p:sp>
        <p:nvSpPr>
          <p:cNvPr name="TextBox 8" id="8"/>
          <p:cNvSpPr txBox="true"/>
          <p:nvPr/>
        </p:nvSpPr>
        <p:spPr>
          <a:xfrm rot="0">
            <a:off x="3050145" y="613410"/>
            <a:ext cx="12187709"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JOB ROLE AND DEPARTMENT ANALYSIS</a:t>
            </a:r>
          </a:p>
        </p:txBody>
      </p:sp>
      <p:sp>
        <p:nvSpPr>
          <p:cNvPr name="TextBox 9" id="9"/>
          <p:cNvSpPr txBox="true"/>
          <p:nvPr/>
        </p:nvSpPr>
        <p:spPr>
          <a:xfrm rot="0">
            <a:off x="333409"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How many different job roles exist in each department?</a:t>
            </a:r>
          </a:p>
        </p:txBody>
      </p:sp>
      <p:sp>
        <p:nvSpPr>
          <p:cNvPr name="TextBox 10" id="10"/>
          <p:cNvSpPr txBox="true"/>
          <p:nvPr/>
        </p:nvSpPr>
        <p:spPr>
          <a:xfrm rot="0">
            <a:off x="9532893"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average salary range per department?</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6"/>
              <a:stretch>
                <a:fillRect l="0" t="0" r="0" b="2"/>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DAG5ZUF18aw</dc:identifier>
  <dcterms:modified xsi:type="dcterms:W3CDTF">2011-08-01T06:04:30Z</dcterms:modified>
  <cp:revision>1</cp:revision>
  <dc:title>sql_ppt_Sourav_Varma_G</dc:title>
</cp:coreProperties>
</file>